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8393" r:id="rId2"/>
    <p:sldId id="8388" r:id="rId3"/>
    <p:sldId id="286" r:id="rId4"/>
    <p:sldId id="8396" r:id="rId5"/>
    <p:sldId id="272" r:id="rId6"/>
    <p:sldId id="8403" r:id="rId7"/>
    <p:sldId id="8397" r:id="rId8"/>
    <p:sldId id="8398" r:id="rId9"/>
    <p:sldId id="8430" r:id="rId10"/>
    <p:sldId id="8431" r:id="rId11"/>
    <p:sldId id="8432" r:id="rId12"/>
    <p:sldId id="8433" r:id="rId13"/>
    <p:sldId id="8434" r:id="rId14"/>
    <p:sldId id="8435" r:id="rId15"/>
    <p:sldId id="8422" r:id="rId16"/>
    <p:sldId id="8439" r:id="rId17"/>
    <p:sldId id="8440" r:id="rId18"/>
    <p:sldId id="8441" r:id="rId19"/>
    <p:sldId id="8436" r:id="rId20"/>
    <p:sldId id="8437" r:id="rId21"/>
    <p:sldId id="8438" r:id="rId22"/>
    <p:sldId id="8442" r:id="rId23"/>
    <p:sldId id="8443" r:id="rId24"/>
    <p:sldId id="8412" r:id="rId25"/>
    <p:sldId id="8417" r:id="rId26"/>
    <p:sldId id="8418" r:id="rId27"/>
    <p:sldId id="8401" r:id="rId28"/>
    <p:sldId id="8416" r:id="rId29"/>
    <p:sldId id="8419" r:id="rId30"/>
    <p:sldId id="8420" r:id="rId31"/>
    <p:sldId id="8406" r:id="rId32"/>
    <p:sldId id="8405" r:id="rId33"/>
    <p:sldId id="8407" r:id="rId34"/>
    <p:sldId id="8408" r:id="rId35"/>
    <p:sldId id="8414"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C4DE"/>
    <a:srgbClr val="E5EBF4"/>
    <a:srgbClr val="FFFFFF"/>
    <a:srgbClr val="A375F5"/>
    <a:srgbClr val="FCB640"/>
    <a:srgbClr val="FF5B62"/>
    <a:srgbClr val="660066"/>
    <a:srgbClr val="504D47"/>
    <a:srgbClr val="3B38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5320" autoAdjust="0"/>
  </p:normalViewPr>
  <p:slideViewPr>
    <p:cSldViewPr snapToGrid="0" showGuides="1">
      <p:cViewPr varScale="1">
        <p:scale>
          <a:sx n="81" d="100"/>
          <a:sy n="81" d="100"/>
        </p:scale>
        <p:origin x="106" y="130"/>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image" Target="../media/image16.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image" Target="../media/image1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AF0E99-DAD2-4DB0-A11D-671AB3AEBB15}" type="datetimeFigureOut">
              <a:rPr lang="zh-CN" altLang="en-US" smtClean="0"/>
              <a:t>2019/6/13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E052F-8997-4C6A-944B-319BB3A8ED5F}" type="slidenum">
              <a:rPr lang="zh-CN" altLang="en-US" smtClean="0"/>
              <a:t>‹#›</a:t>
            </a:fld>
            <a:endParaRPr lang="zh-CN" altLang="en-US"/>
          </a:p>
        </p:txBody>
      </p:sp>
    </p:spTree>
    <p:extLst>
      <p:ext uri="{BB962C8B-B14F-4D97-AF65-F5344CB8AC3E}">
        <p14:creationId xmlns:p14="http://schemas.microsoft.com/office/powerpoint/2010/main" val="3702758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A49B3C-D5AD-4786-92B2-BEB2B2F3487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266056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11</a:t>
            </a:fld>
            <a:endParaRPr lang="zh-CN" altLang="en-US"/>
          </a:p>
        </p:txBody>
      </p:sp>
    </p:spTree>
    <p:extLst>
      <p:ext uri="{BB962C8B-B14F-4D97-AF65-F5344CB8AC3E}">
        <p14:creationId xmlns:p14="http://schemas.microsoft.com/office/powerpoint/2010/main" val="27098633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12</a:t>
            </a:fld>
            <a:endParaRPr lang="zh-CN" altLang="en-US"/>
          </a:p>
        </p:txBody>
      </p:sp>
    </p:spTree>
    <p:extLst>
      <p:ext uri="{BB962C8B-B14F-4D97-AF65-F5344CB8AC3E}">
        <p14:creationId xmlns:p14="http://schemas.microsoft.com/office/powerpoint/2010/main" val="3658872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13</a:t>
            </a:fld>
            <a:endParaRPr lang="zh-CN" altLang="en-US"/>
          </a:p>
        </p:txBody>
      </p:sp>
    </p:spTree>
    <p:extLst>
      <p:ext uri="{BB962C8B-B14F-4D97-AF65-F5344CB8AC3E}">
        <p14:creationId xmlns:p14="http://schemas.microsoft.com/office/powerpoint/2010/main" val="18928340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14</a:t>
            </a:fld>
            <a:endParaRPr lang="zh-CN" altLang="en-US"/>
          </a:p>
        </p:txBody>
      </p:sp>
    </p:spTree>
    <p:extLst>
      <p:ext uri="{BB962C8B-B14F-4D97-AF65-F5344CB8AC3E}">
        <p14:creationId xmlns:p14="http://schemas.microsoft.com/office/powerpoint/2010/main" val="2142055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15</a:t>
            </a:fld>
            <a:endParaRPr lang="zh-CN" altLang="en-US"/>
          </a:p>
        </p:txBody>
      </p:sp>
    </p:spTree>
    <p:extLst>
      <p:ext uri="{BB962C8B-B14F-4D97-AF65-F5344CB8AC3E}">
        <p14:creationId xmlns:p14="http://schemas.microsoft.com/office/powerpoint/2010/main" val="4194288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16</a:t>
            </a:fld>
            <a:endParaRPr lang="zh-CN" altLang="en-US"/>
          </a:p>
        </p:txBody>
      </p:sp>
    </p:spTree>
    <p:extLst>
      <p:ext uri="{BB962C8B-B14F-4D97-AF65-F5344CB8AC3E}">
        <p14:creationId xmlns:p14="http://schemas.microsoft.com/office/powerpoint/2010/main" val="908219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17</a:t>
            </a:fld>
            <a:endParaRPr lang="zh-CN" altLang="en-US"/>
          </a:p>
        </p:txBody>
      </p:sp>
    </p:spTree>
    <p:extLst>
      <p:ext uri="{BB962C8B-B14F-4D97-AF65-F5344CB8AC3E}">
        <p14:creationId xmlns:p14="http://schemas.microsoft.com/office/powerpoint/2010/main" val="2843030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18</a:t>
            </a:fld>
            <a:endParaRPr lang="zh-CN" altLang="en-US"/>
          </a:p>
        </p:txBody>
      </p:sp>
    </p:spTree>
    <p:extLst>
      <p:ext uri="{BB962C8B-B14F-4D97-AF65-F5344CB8AC3E}">
        <p14:creationId xmlns:p14="http://schemas.microsoft.com/office/powerpoint/2010/main" val="917079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19</a:t>
            </a:fld>
            <a:endParaRPr lang="zh-CN" altLang="en-US"/>
          </a:p>
        </p:txBody>
      </p:sp>
    </p:spTree>
    <p:extLst>
      <p:ext uri="{BB962C8B-B14F-4D97-AF65-F5344CB8AC3E}">
        <p14:creationId xmlns:p14="http://schemas.microsoft.com/office/powerpoint/2010/main" val="3233756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20</a:t>
            </a:fld>
            <a:endParaRPr lang="zh-CN" altLang="en-US"/>
          </a:p>
        </p:txBody>
      </p:sp>
    </p:spTree>
    <p:extLst>
      <p:ext uri="{BB962C8B-B14F-4D97-AF65-F5344CB8AC3E}">
        <p14:creationId xmlns:p14="http://schemas.microsoft.com/office/powerpoint/2010/main" val="2697197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a:t>
            </a:fld>
            <a:endParaRPr lang="zh-CN" altLang="en-US"/>
          </a:p>
        </p:txBody>
      </p:sp>
    </p:spTree>
    <p:extLst>
      <p:ext uri="{BB962C8B-B14F-4D97-AF65-F5344CB8AC3E}">
        <p14:creationId xmlns:p14="http://schemas.microsoft.com/office/powerpoint/2010/main" val="18949996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21</a:t>
            </a:fld>
            <a:endParaRPr lang="zh-CN" altLang="en-US"/>
          </a:p>
        </p:txBody>
      </p:sp>
    </p:spTree>
    <p:extLst>
      <p:ext uri="{BB962C8B-B14F-4D97-AF65-F5344CB8AC3E}">
        <p14:creationId xmlns:p14="http://schemas.microsoft.com/office/powerpoint/2010/main" val="37649393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22</a:t>
            </a:fld>
            <a:endParaRPr lang="zh-CN" altLang="en-US"/>
          </a:p>
        </p:txBody>
      </p:sp>
    </p:spTree>
    <p:extLst>
      <p:ext uri="{BB962C8B-B14F-4D97-AF65-F5344CB8AC3E}">
        <p14:creationId xmlns:p14="http://schemas.microsoft.com/office/powerpoint/2010/main" val="30967394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23</a:t>
            </a:fld>
            <a:endParaRPr lang="zh-CN" altLang="en-US"/>
          </a:p>
        </p:txBody>
      </p:sp>
    </p:spTree>
    <p:extLst>
      <p:ext uri="{BB962C8B-B14F-4D97-AF65-F5344CB8AC3E}">
        <p14:creationId xmlns:p14="http://schemas.microsoft.com/office/powerpoint/2010/main" val="19476329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24</a:t>
            </a:fld>
            <a:endParaRPr lang="zh-CN" altLang="en-US"/>
          </a:p>
        </p:txBody>
      </p:sp>
    </p:spTree>
    <p:extLst>
      <p:ext uri="{BB962C8B-B14F-4D97-AF65-F5344CB8AC3E}">
        <p14:creationId xmlns:p14="http://schemas.microsoft.com/office/powerpoint/2010/main" val="27402030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25</a:t>
            </a:fld>
            <a:endParaRPr lang="zh-CN" altLang="en-US"/>
          </a:p>
        </p:txBody>
      </p:sp>
    </p:spTree>
    <p:extLst>
      <p:ext uri="{BB962C8B-B14F-4D97-AF65-F5344CB8AC3E}">
        <p14:creationId xmlns:p14="http://schemas.microsoft.com/office/powerpoint/2010/main" val="25447612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26</a:t>
            </a:fld>
            <a:endParaRPr lang="zh-CN" altLang="en-US"/>
          </a:p>
        </p:txBody>
      </p:sp>
    </p:spTree>
    <p:extLst>
      <p:ext uri="{BB962C8B-B14F-4D97-AF65-F5344CB8AC3E}">
        <p14:creationId xmlns:p14="http://schemas.microsoft.com/office/powerpoint/2010/main" val="35981489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28</a:t>
            </a:fld>
            <a:endParaRPr lang="zh-CN" altLang="en-US"/>
          </a:p>
        </p:txBody>
      </p:sp>
    </p:spTree>
    <p:extLst>
      <p:ext uri="{BB962C8B-B14F-4D97-AF65-F5344CB8AC3E}">
        <p14:creationId xmlns:p14="http://schemas.microsoft.com/office/powerpoint/2010/main" val="27095388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29</a:t>
            </a:fld>
            <a:endParaRPr lang="zh-CN" altLang="en-US"/>
          </a:p>
        </p:txBody>
      </p:sp>
    </p:spTree>
    <p:extLst>
      <p:ext uri="{BB962C8B-B14F-4D97-AF65-F5344CB8AC3E}">
        <p14:creationId xmlns:p14="http://schemas.microsoft.com/office/powerpoint/2010/main" val="19199229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30</a:t>
            </a:fld>
            <a:endParaRPr lang="zh-CN" altLang="en-US"/>
          </a:p>
        </p:txBody>
      </p:sp>
    </p:spTree>
    <p:extLst>
      <p:ext uri="{BB962C8B-B14F-4D97-AF65-F5344CB8AC3E}">
        <p14:creationId xmlns:p14="http://schemas.microsoft.com/office/powerpoint/2010/main" val="1488792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31</a:t>
            </a:fld>
            <a:endParaRPr lang="zh-CN" altLang="en-US"/>
          </a:p>
        </p:txBody>
      </p:sp>
    </p:spTree>
    <p:extLst>
      <p:ext uri="{BB962C8B-B14F-4D97-AF65-F5344CB8AC3E}">
        <p14:creationId xmlns:p14="http://schemas.microsoft.com/office/powerpoint/2010/main" val="3225723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t>4</a:t>
            </a:fld>
            <a:endParaRPr lang="zh-CN" altLang="en-US"/>
          </a:p>
        </p:txBody>
      </p:sp>
    </p:spTree>
    <p:extLst>
      <p:ext uri="{BB962C8B-B14F-4D97-AF65-F5344CB8AC3E}">
        <p14:creationId xmlns:p14="http://schemas.microsoft.com/office/powerpoint/2010/main" val="23795147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32</a:t>
            </a:fld>
            <a:endParaRPr lang="zh-CN" altLang="en-US"/>
          </a:p>
        </p:txBody>
      </p:sp>
    </p:spTree>
    <p:extLst>
      <p:ext uri="{BB962C8B-B14F-4D97-AF65-F5344CB8AC3E}">
        <p14:creationId xmlns:p14="http://schemas.microsoft.com/office/powerpoint/2010/main" val="37776398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33</a:t>
            </a:fld>
            <a:endParaRPr lang="zh-CN" altLang="en-US"/>
          </a:p>
        </p:txBody>
      </p:sp>
    </p:spTree>
    <p:extLst>
      <p:ext uri="{BB962C8B-B14F-4D97-AF65-F5344CB8AC3E}">
        <p14:creationId xmlns:p14="http://schemas.microsoft.com/office/powerpoint/2010/main" val="34422013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34</a:t>
            </a:fld>
            <a:endParaRPr lang="zh-CN" altLang="en-US"/>
          </a:p>
        </p:txBody>
      </p:sp>
    </p:spTree>
    <p:extLst>
      <p:ext uri="{BB962C8B-B14F-4D97-AF65-F5344CB8AC3E}">
        <p14:creationId xmlns:p14="http://schemas.microsoft.com/office/powerpoint/2010/main" val="29829680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35</a:t>
            </a:fld>
            <a:endParaRPr lang="zh-CN" altLang="en-US"/>
          </a:p>
        </p:txBody>
      </p:sp>
    </p:spTree>
    <p:extLst>
      <p:ext uri="{BB962C8B-B14F-4D97-AF65-F5344CB8AC3E}">
        <p14:creationId xmlns:p14="http://schemas.microsoft.com/office/powerpoint/2010/main" val="697872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5</a:t>
            </a:fld>
            <a:endParaRPr lang="zh-CN" altLang="en-US"/>
          </a:p>
        </p:txBody>
      </p:sp>
    </p:spTree>
    <p:extLst>
      <p:ext uri="{BB962C8B-B14F-4D97-AF65-F5344CB8AC3E}">
        <p14:creationId xmlns:p14="http://schemas.microsoft.com/office/powerpoint/2010/main" val="4082629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6</a:t>
            </a:fld>
            <a:endParaRPr lang="zh-CN" altLang="en-US"/>
          </a:p>
        </p:txBody>
      </p:sp>
    </p:spTree>
    <p:extLst>
      <p:ext uri="{BB962C8B-B14F-4D97-AF65-F5344CB8AC3E}">
        <p14:creationId xmlns:p14="http://schemas.microsoft.com/office/powerpoint/2010/main" val="1189372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7</a:t>
            </a:fld>
            <a:endParaRPr lang="zh-CN" altLang="en-US"/>
          </a:p>
        </p:txBody>
      </p:sp>
    </p:spTree>
    <p:extLst>
      <p:ext uri="{BB962C8B-B14F-4D97-AF65-F5344CB8AC3E}">
        <p14:creationId xmlns:p14="http://schemas.microsoft.com/office/powerpoint/2010/main" val="1777255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8</a:t>
            </a:fld>
            <a:endParaRPr lang="zh-CN" altLang="en-US"/>
          </a:p>
        </p:txBody>
      </p:sp>
    </p:spTree>
    <p:extLst>
      <p:ext uri="{BB962C8B-B14F-4D97-AF65-F5344CB8AC3E}">
        <p14:creationId xmlns:p14="http://schemas.microsoft.com/office/powerpoint/2010/main" val="3075805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9</a:t>
            </a:fld>
            <a:endParaRPr lang="zh-CN" altLang="en-US"/>
          </a:p>
        </p:txBody>
      </p:sp>
    </p:spTree>
    <p:extLst>
      <p:ext uri="{BB962C8B-B14F-4D97-AF65-F5344CB8AC3E}">
        <p14:creationId xmlns:p14="http://schemas.microsoft.com/office/powerpoint/2010/main" val="35956969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10</a:t>
            </a:fld>
            <a:endParaRPr lang="zh-CN" altLang="en-US"/>
          </a:p>
        </p:txBody>
      </p:sp>
    </p:spTree>
    <p:extLst>
      <p:ext uri="{BB962C8B-B14F-4D97-AF65-F5344CB8AC3E}">
        <p14:creationId xmlns:p14="http://schemas.microsoft.com/office/powerpoint/2010/main" val="3788938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C2BB2F-CB69-487B-8A9B-FB9E8649C60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3809D9E-C110-4BB3-BCE4-9C3728EEA4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01C9D6C-689A-4769-9D8A-93ADE0A257E2}"/>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CD9D6F22-4C50-42FA-B352-88045C46340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037A686-8FE4-495C-8B5A-190964EBCBB0}"/>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53245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974213-33BD-4138-8D89-8323EF8705C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801C747-393C-48C1-A809-615F275D9B46}"/>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16C3D27-CA55-4E6F-A3AF-3FD585115F10}"/>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DECF94FE-E3CE-425A-9EB9-C6F503794DF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1B27AC2-2C14-4DEF-B090-ABED15AAC17F}"/>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9739182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A2BAA77-48C2-47DF-8623-05057A373DE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0A57702-F3E0-4B9E-9741-C0D8916845D7}"/>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03F9DAF-56CA-46F9-ACBB-CFDB6C62643F}"/>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BD75E511-C157-4C8A-8676-78B8C4B1753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4F13091-D6BD-496E-8D83-629C59A4B8B1}"/>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1360483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72540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alpha val="66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259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内页-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4523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44176D-1811-47BC-88D9-ACBAE4CFBB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4E1FA04-EC74-4CD2-A8D2-A646E0E12FC4}"/>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45D32E7-806A-4D50-A24B-2D28271F0F37}"/>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4B8C5806-8557-4A82-B62D-DECC3E74219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D2C05E4-75E7-42C7-B0CB-9E83F4349269}"/>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2857259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4C2FDD-E4F4-4782-9E82-86C72399953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DB78E60-580C-4C63-A5B1-B366485A50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CEA985A3-4682-4F96-A3B9-20885582C41A}"/>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37932D13-62E2-4F00-969F-C641078BC27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391F9DC-15B0-4C57-B3FD-1646A681F291}"/>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25602555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E36DC7-67CE-4BFD-AEFA-19B7A3D936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26EE67-DAEC-4F7A-AE29-29889BBF47F0}"/>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8A296429-6414-4AC8-B91E-5BC54892C83D}"/>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AC57BDE5-3C1A-4E82-AEFA-4EC9A19681EA}"/>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E36844F5-A503-4D98-B8DD-5C7A215B977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DBFA10-4CB5-469B-892A-0A9088644CBC}"/>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1166576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25C620-4F94-423A-9AA4-0E9A2AA48BC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44FBFAF-5395-41C1-9423-8A3B1D9EFB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3F1A593D-3338-4D02-B98A-81032CE2CAAC}"/>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CA68CD15-A2DE-4C5C-B03C-43F92F48F6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6D028B8C-613E-4F07-9AE0-733E5688DDD8}"/>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893FA18E-A290-4DBF-A6DA-49D3FE72176A}"/>
              </a:ext>
            </a:extLst>
          </p:cNvPr>
          <p:cNvSpPr>
            <a:spLocks noGrp="1"/>
          </p:cNvSpPr>
          <p:nvPr>
            <p:ph type="dt" sz="half" idx="10"/>
          </p:nvPr>
        </p:nvSpPr>
        <p:spPr/>
        <p:txBody>
          <a:bodyPr/>
          <a:lstStyle/>
          <a:p>
            <a:endParaRPr lang="zh-CN" altLang="en-US"/>
          </a:p>
        </p:txBody>
      </p:sp>
      <p:sp>
        <p:nvSpPr>
          <p:cNvPr id="8" name="页脚占位符 7">
            <a:extLst>
              <a:ext uri="{FF2B5EF4-FFF2-40B4-BE49-F238E27FC236}">
                <a16:creationId xmlns:a16="http://schemas.microsoft.com/office/drawing/2014/main" id="{A92A1FDB-BD83-493A-952F-EC5ACFD2634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E3D2613-8843-4920-A17B-1CD1A0D57A9A}"/>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2969225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68DD40-3495-4CC9-964C-CD6341FA0EE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BCE5AB2-35EC-41E0-BDED-2BA8FD327FD3}"/>
              </a:ext>
            </a:extLst>
          </p:cNvPr>
          <p:cNvSpPr>
            <a:spLocks noGrp="1"/>
          </p:cNvSpPr>
          <p:nvPr>
            <p:ph type="dt" sz="half" idx="10"/>
          </p:nvPr>
        </p:nvSpPr>
        <p:spPr/>
        <p:txBody>
          <a:bodyPr/>
          <a:lstStyle/>
          <a:p>
            <a:endParaRPr lang="zh-CN" altLang="en-US"/>
          </a:p>
        </p:txBody>
      </p:sp>
      <p:sp>
        <p:nvSpPr>
          <p:cNvPr id="4" name="页脚占位符 3">
            <a:extLst>
              <a:ext uri="{FF2B5EF4-FFF2-40B4-BE49-F238E27FC236}">
                <a16:creationId xmlns:a16="http://schemas.microsoft.com/office/drawing/2014/main" id="{FA5ECC5B-CDDD-4D9B-A453-1E423B4EEFE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DFAEACE-E008-427F-A632-C4B97217677A}"/>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3021609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1B45584-215D-41B5-84F9-8EB64F989D03}"/>
              </a:ext>
            </a:extLst>
          </p:cNvPr>
          <p:cNvSpPr>
            <a:spLocks noGrp="1"/>
          </p:cNvSpPr>
          <p:nvPr>
            <p:ph type="dt" sz="half" idx="10"/>
          </p:nvPr>
        </p:nvSpPr>
        <p:spPr/>
        <p:txBody>
          <a:bodyPr/>
          <a:lstStyle/>
          <a:p>
            <a:endParaRPr lang="zh-CN" altLang="en-US"/>
          </a:p>
        </p:txBody>
      </p:sp>
      <p:sp>
        <p:nvSpPr>
          <p:cNvPr id="3" name="页脚占位符 2">
            <a:extLst>
              <a:ext uri="{FF2B5EF4-FFF2-40B4-BE49-F238E27FC236}">
                <a16:creationId xmlns:a16="http://schemas.microsoft.com/office/drawing/2014/main" id="{32BA9F62-4A13-469E-98E8-55CBABBC0E8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4BD0E51-2ED7-4C60-BD88-4509A108F680}"/>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pic>
        <p:nvPicPr>
          <p:cNvPr id="5" name="图片 4">
            <a:extLst>
              <a:ext uri="{FF2B5EF4-FFF2-40B4-BE49-F238E27FC236}">
                <a16:creationId xmlns:a16="http://schemas.microsoft.com/office/drawing/2014/main" id="{A39731A0-0958-42B3-A5F8-E3D3E9704F5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0648" t="16200" r="25037"/>
          <a:stretch/>
        </p:blipFill>
        <p:spPr>
          <a:xfrm>
            <a:off x="0" y="-1"/>
            <a:ext cx="12192000" cy="6858000"/>
          </a:xfrm>
          <a:prstGeom prst="rect">
            <a:avLst/>
          </a:prstGeom>
        </p:spPr>
      </p:pic>
    </p:spTree>
    <p:extLst>
      <p:ext uri="{BB962C8B-B14F-4D97-AF65-F5344CB8AC3E}">
        <p14:creationId xmlns:p14="http://schemas.microsoft.com/office/powerpoint/2010/main" val="3413752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CB92AD-5C6C-4F7F-9A2E-4796E409FD5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74FE13A-6D95-477F-B68B-F47D05B4DC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36C53AB3-23C0-4B79-8408-6A603072D6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EA2A90DE-66D8-4B37-97D3-5E45BC45E1FE}"/>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031B4EC5-B616-4DF4-98FA-80335A2A7E9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A6EEA2A-FAFB-4888-9888-23042A81EC82}"/>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2240310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5F5FB2-CAF0-4164-88CC-FD012321BE5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3BE46D9-958F-411C-BF55-38D8E13B09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83623A4-54DB-484B-B6AD-149AA29022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1739D37-2896-4970-9FD1-FFEEF81C3ECB}"/>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1289257F-2CDC-4162-9B00-90E71A2623D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2D08245-45A4-4213-BC00-0BE3293F7D0D}"/>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820716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0A4B2C1-B39F-410F-A948-4B8F58C171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B6FAD11-BE8E-4A67-B9FF-291BCBD6BE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F4979CA-B529-4392-BB2E-30118DCD23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E44092A2-A008-4136-ACBA-1D10EA05CB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DB10CCD-5434-48B3-937C-3162C84462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19960899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Lst>
  <mc:AlternateContent xmlns:mc="http://schemas.openxmlformats.org/markup-compatibility/2006" xmlns:p14="http://schemas.microsoft.com/office/powerpoint/2010/main">
    <mc:Choice Requires="p14">
      <p:transition p14:dur="0"/>
    </mc:Choice>
    <mc:Fallback xmlns="">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9.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0.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1.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2.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18.xml"/><Relationship Id="rId7" Type="http://schemas.openxmlformats.org/officeDocument/2006/relationships/image" Target="../media/image13.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15.emf"/><Relationship Id="rId5" Type="http://schemas.microsoft.com/office/2007/relationships/hdphoto" Target="../media/hdphoto1.wdp"/><Relationship Id="rId10" Type="http://schemas.openxmlformats.org/officeDocument/2006/relationships/oleObject" Target="../embeddings/oleObject3.bin"/><Relationship Id="rId4" Type="http://schemas.openxmlformats.org/officeDocument/2006/relationships/image" Target="../media/image2.png"/><Relationship Id="rId9" Type="http://schemas.openxmlformats.org/officeDocument/2006/relationships/image" Target="../media/image14.emf"/></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19.xml"/><Relationship Id="rId7" Type="http://schemas.openxmlformats.org/officeDocument/2006/relationships/image" Target="../media/image16.e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17.emf"/></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20.xml"/><Relationship Id="rId7" Type="http://schemas.openxmlformats.org/officeDocument/2006/relationships/image" Target="../media/image18.e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6.bin"/><Relationship Id="rId5"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19.emf"/></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_s6T3OWTyqg&amp;t=200s"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2.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27.png"/><Relationship Id="rId5" Type="http://schemas.microsoft.com/office/2007/relationships/hdphoto" Target="../media/hdphoto1.wdp"/><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29.jpe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29.jpeg"/></Relationships>
</file>

<file path=ppt/slides/_rels/slide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31.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AC4CE20-F3D8-4959-8246-2B7BCE8D1471}"/>
              </a:ext>
            </a:extLst>
          </p:cNvPr>
          <p:cNvPicPr>
            <a:picLocks noChangeAspect="1"/>
          </p:cNvPicPr>
          <p:nvPr/>
        </p:nvPicPr>
        <p:blipFill rotWithShape="1">
          <a:blip r:embed="rId2">
            <a:extLst>
              <a:ext uri="{28A0092B-C50C-407E-A947-70E740481C1C}">
                <a14:useLocalDpi xmlns:a14="http://schemas.microsoft.com/office/drawing/2010/main" val="0"/>
              </a:ext>
            </a:extLst>
          </a:blip>
          <a:srcRect r="35184"/>
          <a:stretch/>
        </p:blipFill>
        <p:spPr>
          <a:xfrm>
            <a:off x="0" y="-1"/>
            <a:ext cx="12192000" cy="6858000"/>
          </a:xfrm>
          <a:prstGeom prst="rect">
            <a:avLst/>
          </a:prstGeom>
        </p:spPr>
      </p:pic>
      <p:grpSp>
        <p:nvGrpSpPr>
          <p:cNvPr id="2" name="群組 1"/>
          <p:cNvGrpSpPr/>
          <p:nvPr/>
        </p:nvGrpSpPr>
        <p:grpSpPr>
          <a:xfrm>
            <a:off x="770107" y="1892875"/>
            <a:ext cx="10651787" cy="3711642"/>
            <a:chOff x="770107" y="1892875"/>
            <a:chExt cx="10651787" cy="3711642"/>
          </a:xfrm>
        </p:grpSpPr>
        <p:sp>
          <p:nvSpPr>
            <p:cNvPr id="8" name="文本框 7">
              <a:extLst>
                <a:ext uri="{FF2B5EF4-FFF2-40B4-BE49-F238E27FC236}">
                  <a16:creationId xmlns:a16="http://schemas.microsoft.com/office/drawing/2014/main" id="{9FA3BF65-8639-43DB-BF77-B3B4068FB0FD}"/>
                </a:ext>
              </a:extLst>
            </p:cNvPr>
            <p:cNvSpPr txBox="1">
              <a:spLocks noChangeAspect="1"/>
            </p:cNvSpPr>
            <p:nvPr/>
          </p:nvSpPr>
          <p:spPr bwMode="auto">
            <a:xfrm>
              <a:off x="1399802" y="3204107"/>
              <a:ext cx="939239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lnSpc>
                  <a:spcPct val="120000"/>
                </a:lnSpc>
              </a:pPr>
              <a:r>
                <a:rPr lang="en-US" altLang="zh-CN" sz="4000" noProof="1"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i-Coding</a:t>
              </a:r>
              <a:r>
                <a:rPr lang="zh-TW" altLang="en-US" sz="4000" noProof="1">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：運算思維自主學習平臺</a:t>
              </a:r>
              <a:endParaRPr lang="zh-CN" altLang="zh-CN" sz="4000" noProof="1">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0" name="矩形 9">
              <a:extLst>
                <a:ext uri="{FF2B5EF4-FFF2-40B4-BE49-F238E27FC236}">
                  <a16:creationId xmlns:a16="http://schemas.microsoft.com/office/drawing/2014/main" id="{C617672C-AF27-48FE-B579-AEEDA534859A}"/>
                </a:ext>
              </a:extLst>
            </p:cNvPr>
            <p:cNvSpPr/>
            <p:nvPr/>
          </p:nvSpPr>
          <p:spPr>
            <a:xfrm>
              <a:off x="3665980" y="4514988"/>
              <a:ext cx="4860039" cy="1089529"/>
            </a:xfrm>
            <a:prstGeom prst="rect">
              <a:avLst/>
            </a:prstGeom>
          </p:spPr>
          <p:txBody>
            <a:bodyPr wrap="square">
              <a:spAutoFit/>
            </a:bodyPr>
            <a:lstStyle/>
            <a:p>
              <a:pPr algn="ctr">
                <a:lnSpc>
                  <a:spcPct val="120000"/>
                </a:lnSpc>
              </a:pP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指導教授：江傳文 博士</a:t>
              </a:r>
              <a:endParaRPr lang="en-US" altLang="zh-TW"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a:p>
              <a:pPr algn="ctr">
                <a:lnSpc>
                  <a:spcPct val="120000"/>
                </a:lnSpc>
              </a:pP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隊員姓名</a:t>
              </a:r>
              <a:r>
                <a:rPr lang="zh-TW"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：曾柏</a:t>
              </a: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翰、廖辰懋、詹賀淋、許百加</a:t>
              </a:r>
              <a:endParaRPr lang="en-US" altLang="zh-TW"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a:p>
              <a:pPr algn="ctr">
                <a:lnSpc>
                  <a:spcPct val="120000"/>
                </a:lnSpc>
              </a:pP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報告者：許百加、曾柏翰</a:t>
              </a: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a:extLst>
                <a:ext uri="{FF2B5EF4-FFF2-40B4-BE49-F238E27FC236}">
                  <a16:creationId xmlns:a16="http://schemas.microsoft.com/office/drawing/2014/main" id="{7E8FAE55-27E0-44B0-9CB1-DC577B24214F}"/>
                </a:ext>
              </a:extLst>
            </p:cNvPr>
            <p:cNvSpPr txBox="1"/>
            <p:nvPr/>
          </p:nvSpPr>
          <p:spPr>
            <a:xfrm>
              <a:off x="770107" y="1892875"/>
              <a:ext cx="10651787" cy="830997"/>
            </a:xfrm>
            <a:prstGeom prst="rect">
              <a:avLst/>
            </a:prstGeom>
            <a:noFill/>
          </p:spPr>
          <p:txBody>
            <a:bodyPr wrap="square" rtlCol="0">
              <a:spAutoFit/>
            </a:bodyPr>
            <a:lstStyle/>
            <a:p>
              <a:pPr algn="ctr"/>
              <a:r>
                <a:rPr lang="zh-TW" altLang="en-US" sz="48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物件導向設計實習</a:t>
              </a:r>
              <a:endParaRPr lang="zh-CN" altLang="en-US" sz="4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sp>
        <p:nvSpPr>
          <p:cNvPr id="4" name="文字方塊 3"/>
          <p:cNvSpPr txBox="1"/>
          <p:nvPr/>
        </p:nvSpPr>
        <p:spPr>
          <a:xfrm>
            <a:off x="10495936" y="6189302"/>
            <a:ext cx="1696064" cy="369332"/>
          </a:xfrm>
          <a:prstGeom prst="rect">
            <a:avLst/>
          </a:prstGeom>
          <a:noFill/>
        </p:spPr>
        <p:txBody>
          <a:bodyPr wrap="square" rtlCol="0">
            <a:spAutoFit/>
          </a:bodyPr>
          <a:lstStyle/>
          <a:p>
            <a:r>
              <a:rPr lang="en-US" altLang="zh-TW" dirty="0" smtClean="0">
                <a:latin typeface="微軟正黑體" panose="020B0604030504040204" pitchFamily="34" charset="-120"/>
                <a:ea typeface="微軟正黑體" panose="020B0604030504040204" pitchFamily="34" charset="-120"/>
              </a:rPr>
              <a:t>2019.06.14</a:t>
            </a:r>
            <a:endParaRPr lang="zh-TW" altLang="en-US" dirty="0">
              <a:latin typeface="微軟正黑體" panose="020B0604030504040204" pitchFamily="34" charset="-120"/>
              <a:ea typeface="微軟正黑體" panose="020B0604030504040204" pitchFamily="34" charset="-120"/>
            </a:endParaRPr>
          </a:p>
        </p:txBody>
      </p:sp>
      <p:pic>
        <p:nvPicPr>
          <p:cNvPr id="9" name="圖片 8"/>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466214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功能說明</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10</a:t>
            </a:fld>
            <a:endParaRPr lang="zh-CN" altLang="en-US"/>
          </a:p>
        </p:txBody>
      </p:sp>
      <p:pic>
        <p:nvPicPr>
          <p:cNvPr id="8" name="圖片 7"/>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aphicFrame>
        <p:nvGraphicFramePr>
          <p:cNvPr id="5" name="表格 4"/>
          <p:cNvGraphicFramePr>
            <a:graphicFrameLocks noGrp="1"/>
          </p:cNvGraphicFramePr>
          <p:nvPr>
            <p:extLst>
              <p:ext uri="{D42A27DB-BD31-4B8C-83A1-F6EECF244321}">
                <p14:modId xmlns:p14="http://schemas.microsoft.com/office/powerpoint/2010/main" val="2721232531"/>
              </p:ext>
            </p:extLst>
          </p:nvPr>
        </p:nvGraphicFramePr>
        <p:xfrm>
          <a:off x="1074644" y="1347946"/>
          <a:ext cx="10042713" cy="4658892"/>
        </p:xfrm>
        <a:graphic>
          <a:graphicData uri="http://schemas.openxmlformats.org/drawingml/2006/table">
            <a:tbl>
              <a:tblPr firstRow="1" firstCol="1" bandRow="1">
                <a:tableStyleId>{5C22544A-7EE6-4342-B048-85BDC9FD1C3A}</a:tableStyleId>
              </a:tblPr>
              <a:tblGrid>
                <a:gridCol w="1611995">
                  <a:extLst>
                    <a:ext uri="{9D8B030D-6E8A-4147-A177-3AD203B41FA5}">
                      <a16:colId xmlns:a16="http://schemas.microsoft.com/office/drawing/2014/main" val="108727337"/>
                    </a:ext>
                  </a:extLst>
                </a:gridCol>
                <a:gridCol w="2177592">
                  <a:extLst>
                    <a:ext uri="{9D8B030D-6E8A-4147-A177-3AD203B41FA5}">
                      <a16:colId xmlns:a16="http://schemas.microsoft.com/office/drawing/2014/main" val="3512871990"/>
                    </a:ext>
                  </a:extLst>
                </a:gridCol>
                <a:gridCol w="6253126">
                  <a:extLst>
                    <a:ext uri="{9D8B030D-6E8A-4147-A177-3AD203B41FA5}">
                      <a16:colId xmlns:a16="http://schemas.microsoft.com/office/drawing/2014/main" val="3038882430"/>
                    </a:ext>
                  </a:extLst>
                </a:gridCol>
              </a:tblGrid>
              <a:tr h="466309">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功能項目</a:t>
                      </a:r>
                      <a:endParaRPr 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功能項目動作</a:t>
                      </a:r>
                      <a:endParaRPr 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說明</a:t>
                      </a:r>
                      <a:endParaRPr 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extLst>
                  <a:ext uri="{0D108BD9-81ED-4DB2-BD59-A6C34878D82A}">
                    <a16:rowId xmlns:a16="http://schemas.microsoft.com/office/drawing/2014/main" val="3378818293"/>
                  </a:ext>
                </a:extLst>
              </a:tr>
              <a:tr h="493245">
                <a:tc rowSpan="4">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管理單元</a:t>
                      </a:r>
                      <a:endParaRPr 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新增單元</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教師在登入系統後可對其開授的課程進行新增單元的動作。</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extLst>
                  <a:ext uri="{0D108BD9-81ED-4DB2-BD59-A6C34878D82A}">
                    <a16:rowId xmlns:a16="http://schemas.microsoft.com/office/drawing/2014/main" val="1743269995"/>
                  </a:ext>
                </a:extLst>
              </a:tr>
              <a:tr h="493245">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查看單元</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教師在登入系統後可對其開授的課程進行查看單元的動作。</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extLst>
                  <a:ext uri="{0D108BD9-81ED-4DB2-BD59-A6C34878D82A}">
                    <a16:rowId xmlns:a16="http://schemas.microsoft.com/office/drawing/2014/main" val="1485099332"/>
                  </a:ext>
                </a:extLst>
              </a:tr>
              <a:tr h="493245">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修改單元</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教師在登入系統後可對其開授的課程進行修改單元的動作。</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extLst>
                  <a:ext uri="{0D108BD9-81ED-4DB2-BD59-A6C34878D82A}">
                    <a16:rowId xmlns:a16="http://schemas.microsoft.com/office/drawing/2014/main" val="1419775378"/>
                  </a:ext>
                </a:extLst>
              </a:tr>
              <a:tr h="493245">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刪除單元</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教師在登入系統後可對其開授的課程進行刪除單元的動作。</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extLst>
                  <a:ext uri="{0D108BD9-81ED-4DB2-BD59-A6C34878D82A}">
                    <a16:rowId xmlns:a16="http://schemas.microsoft.com/office/drawing/2014/main" val="1281099964"/>
                  </a:ext>
                </a:extLst>
              </a:tr>
              <a:tr h="493245">
                <a:tc rowSpan="4">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管理教材</a:t>
                      </a:r>
                      <a:endParaRPr 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新增教材</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教師在登入系統後可對其開授的課程進行上傳教材的動作。</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extLst>
                  <a:ext uri="{0D108BD9-81ED-4DB2-BD59-A6C34878D82A}">
                    <a16:rowId xmlns:a16="http://schemas.microsoft.com/office/drawing/2014/main" val="3956188506"/>
                  </a:ext>
                </a:extLst>
              </a:tr>
              <a:tr h="739868">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查看教材</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教師在登入系統後可對其開授的課程進行查看教材的動作。學生在登入系統後可對其選修的課程進行觀看教材的動作，也提供筆記功能給學生使用。</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extLst>
                  <a:ext uri="{0D108BD9-81ED-4DB2-BD59-A6C34878D82A}">
                    <a16:rowId xmlns:a16="http://schemas.microsoft.com/office/drawing/2014/main" val="627243666"/>
                  </a:ext>
                </a:extLst>
              </a:tr>
              <a:tr h="493245">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修改教材</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教師在登入系統後可對其開授的課程進行修改教材的動作。</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extLst>
                  <a:ext uri="{0D108BD9-81ED-4DB2-BD59-A6C34878D82A}">
                    <a16:rowId xmlns:a16="http://schemas.microsoft.com/office/drawing/2014/main" val="3221864761"/>
                  </a:ext>
                </a:extLst>
              </a:tr>
              <a:tr h="493245">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刪除教材</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教師在登入系統後可對其開授的課程進行刪除教材的動作。</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extLst>
                  <a:ext uri="{0D108BD9-81ED-4DB2-BD59-A6C34878D82A}">
                    <a16:rowId xmlns:a16="http://schemas.microsoft.com/office/drawing/2014/main" val="828974447"/>
                  </a:ext>
                </a:extLst>
              </a:tr>
            </a:tbl>
          </a:graphicData>
        </a:graphic>
      </p:graphicFrame>
    </p:spTree>
    <p:extLst>
      <p:ext uri="{BB962C8B-B14F-4D97-AF65-F5344CB8AC3E}">
        <p14:creationId xmlns:p14="http://schemas.microsoft.com/office/powerpoint/2010/main" val="37724145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功能說明</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11</a:t>
            </a:fld>
            <a:endParaRPr lang="zh-CN" altLang="en-US"/>
          </a:p>
        </p:txBody>
      </p:sp>
      <p:pic>
        <p:nvPicPr>
          <p:cNvPr id="8" name="圖片 7"/>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aphicFrame>
        <p:nvGraphicFramePr>
          <p:cNvPr id="2" name="表格 1"/>
          <p:cNvGraphicFramePr>
            <a:graphicFrameLocks noGrp="1"/>
          </p:cNvGraphicFramePr>
          <p:nvPr>
            <p:extLst>
              <p:ext uri="{D42A27DB-BD31-4B8C-83A1-F6EECF244321}">
                <p14:modId xmlns:p14="http://schemas.microsoft.com/office/powerpoint/2010/main" val="321793190"/>
              </p:ext>
            </p:extLst>
          </p:nvPr>
        </p:nvGraphicFramePr>
        <p:xfrm>
          <a:off x="689728" y="937343"/>
          <a:ext cx="10812545" cy="5514720"/>
        </p:xfrm>
        <a:graphic>
          <a:graphicData uri="http://schemas.openxmlformats.org/drawingml/2006/table">
            <a:tbl>
              <a:tblPr firstRow="1" firstCol="1" bandRow="1">
                <a:tableStyleId>{5C22544A-7EE6-4342-B048-85BDC9FD1C3A}</a:tableStyleId>
              </a:tblPr>
              <a:tblGrid>
                <a:gridCol w="1525571">
                  <a:extLst>
                    <a:ext uri="{9D8B030D-6E8A-4147-A177-3AD203B41FA5}">
                      <a16:colId xmlns:a16="http://schemas.microsoft.com/office/drawing/2014/main" val="1571782676"/>
                    </a:ext>
                  </a:extLst>
                </a:gridCol>
                <a:gridCol w="1932495">
                  <a:extLst>
                    <a:ext uri="{9D8B030D-6E8A-4147-A177-3AD203B41FA5}">
                      <a16:colId xmlns:a16="http://schemas.microsoft.com/office/drawing/2014/main" val="3527427161"/>
                    </a:ext>
                  </a:extLst>
                </a:gridCol>
                <a:gridCol w="7354479">
                  <a:extLst>
                    <a:ext uri="{9D8B030D-6E8A-4147-A177-3AD203B41FA5}">
                      <a16:colId xmlns:a16="http://schemas.microsoft.com/office/drawing/2014/main" val="1034848703"/>
                    </a:ext>
                  </a:extLst>
                </a:gridCol>
              </a:tblGrid>
              <a:tr h="324000">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功能項目</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功能項目動作</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說明</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3495378114"/>
                  </a:ext>
                </a:extLst>
              </a:tr>
              <a:tr h="324000">
                <a:tc rowSpan="4">
                  <a:txBody>
                    <a:bodyPr/>
                    <a:lstStyle/>
                    <a:p>
                      <a:pPr algn="ctr">
                        <a:spcAft>
                          <a:spcPts val="0"/>
                        </a:spcAft>
                      </a:pPr>
                      <a:r>
                        <a:rPr lang="zh-TW" sz="2000" kern="100" dirty="0" smtClean="0">
                          <a:effectLst/>
                          <a:latin typeface="微軟正黑體" panose="020B0604030504040204" pitchFamily="34" charset="-120"/>
                          <a:ea typeface="微軟正黑體" panose="020B0604030504040204" pitchFamily="34" charset="-120"/>
                        </a:rPr>
                        <a:t>管理</a:t>
                      </a:r>
                      <a:endParaRPr lang="en-US" altLang="zh-TW" sz="2000" kern="100" dirty="0" smtClean="0">
                        <a:effectLst/>
                        <a:latin typeface="微軟正黑體" panose="020B0604030504040204" pitchFamily="34" charset="-120"/>
                        <a:ea typeface="微軟正黑體" panose="020B0604030504040204" pitchFamily="34" charset="-120"/>
                      </a:endParaRPr>
                    </a:p>
                    <a:p>
                      <a:pPr algn="ctr">
                        <a:spcAft>
                          <a:spcPts val="0"/>
                        </a:spcAft>
                      </a:pPr>
                      <a:r>
                        <a:rPr lang="zh-TW" sz="2000" kern="100" dirty="0" smtClean="0">
                          <a:effectLst/>
                          <a:latin typeface="微軟正黑體" panose="020B0604030504040204" pitchFamily="34" charset="-120"/>
                          <a:ea typeface="微軟正黑體" panose="020B0604030504040204" pitchFamily="34" charset="-120"/>
                        </a:rPr>
                        <a:t>課程</a:t>
                      </a:r>
                      <a:r>
                        <a:rPr lang="zh-TW" sz="2000" kern="100" dirty="0">
                          <a:effectLst/>
                          <a:latin typeface="微軟正黑體" panose="020B0604030504040204" pitchFamily="34" charset="-120"/>
                          <a:ea typeface="微軟正黑體" panose="020B0604030504040204" pitchFamily="34" charset="-120"/>
                        </a:rPr>
                        <a:t>影片</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新增課程影片</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教師在登入系統後可對其開授的課程進行新增課程影片的動作。</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1976709533"/>
                  </a:ext>
                </a:extLst>
              </a:tr>
              <a:tr h="324000">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查看課程影片</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教師在登入系統後可對其開授的課程進行查看課程影片的動作。學生在登入系統後可對其選修的課程進行查看課程影片的動作。</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1197088745"/>
                  </a:ext>
                </a:extLst>
              </a:tr>
              <a:tr h="324000">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刪除課程影片</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教師在登入系統後可對其開授的課程進行刪除課程影片的動作。</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1454403200"/>
                  </a:ext>
                </a:extLst>
              </a:tr>
              <a:tr h="324000">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觀看影片情形</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教師在登入系統後可對其開授的課程進行觀看影片情形的動作。</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4124189395"/>
                  </a:ext>
                </a:extLst>
              </a:tr>
              <a:tr h="324000">
                <a:tc rowSpan="6">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管理測驗</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新增測驗</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教師在登入系統後可對其開授的課程進行新增測驗的動作。</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212197825"/>
                  </a:ext>
                </a:extLst>
              </a:tr>
              <a:tr h="324000">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查看測驗</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教師在登入系統後可對其開授的課程並且已新增的測驗進行查看測驗的動作</a:t>
                      </a:r>
                      <a:r>
                        <a:rPr lang="zh-TW" sz="1600" kern="100" dirty="0" smtClean="0">
                          <a:effectLst/>
                          <a:latin typeface="微軟正黑體" panose="020B0604030504040204" pitchFamily="34" charset="-120"/>
                          <a:ea typeface="微軟正黑體" panose="020B0604030504040204" pitchFamily="34" charset="-120"/>
                        </a:rPr>
                        <a:t>。</a:t>
                      </a:r>
                      <a:endParaRPr lang="en-US" altLang="zh-TW" sz="1600" kern="100" dirty="0" smtClean="0">
                        <a:effectLst/>
                        <a:latin typeface="微軟正黑體" panose="020B0604030504040204" pitchFamily="34" charset="-120"/>
                        <a:ea typeface="微軟正黑體" panose="020B0604030504040204" pitchFamily="34" charset="-120"/>
                      </a:endParaRPr>
                    </a:p>
                    <a:p>
                      <a:pPr>
                        <a:spcAft>
                          <a:spcPts val="0"/>
                        </a:spcAft>
                      </a:pPr>
                      <a:r>
                        <a:rPr lang="zh-TW" sz="1600" kern="100" dirty="0" smtClean="0">
                          <a:effectLst/>
                          <a:latin typeface="微軟正黑體" panose="020B0604030504040204" pitchFamily="34" charset="-120"/>
                          <a:ea typeface="微軟正黑體" panose="020B0604030504040204" pitchFamily="34" charset="-120"/>
                        </a:rPr>
                        <a:t>學生</a:t>
                      </a:r>
                      <a:r>
                        <a:rPr lang="zh-TW" sz="1600" kern="100" dirty="0">
                          <a:effectLst/>
                          <a:latin typeface="微軟正黑體" panose="020B0604030504040204" pitchFamily="34" charset="-120"/>
                          <a:ea typeface="微軟正黑體" panose="020B0604030504040204" pitchFamily="34" charset="-120"/>
                        </a:rPr>
                        <a:t>在登入系統後可對其選修的課程並且已被新增的測驗進行查看測驗的動作。</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2361329987"/>
                  </a:ext>
                </a:extLst>
              </a:tr>
              <a:tr h="324000">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編輯測驗</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教師在登入系統後可對其開授的課程進行編輯測驗的動作。</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4160850521"/>
                  </a:ext>
                </a:extLst>
              </a:tr>
              <a:tr h="324000">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刪除測驗</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教師在登入系統後可對其開授的課程並且已新增的測驗進行刪除測驗的動作。</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3165543365"/>
                  </a:ext>
                </a:extLst>
              </a:tr>
              <a:tr h="324000">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批閱測驗</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教師在登入系統後可對其開授的課程內已新增且學生已提交的測驗進行批閱測驗的動作。</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3549423305"/>
                  </a:ext>
                </a:extLst>
              </a:tr>
              <a:tr h="324000">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提交測驗</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學生在登入系統後可對其已選修的課程並已被新增的測驗進行填答測驗的動作。</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3764293175"/>
                  </a:ext>
                </a:extLst>
              </a:tr>
              <a:tr h="324000">
                <a:tc rowSpan="4">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管理筆記</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新增筆記</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學生在登入系統後可完成新增筆記的動作，在觀看課程影片及教材時，旁邊會有筆記本供學生紀錄筆記，還提供排版、調整字體大小等功能可以使用。</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3485553726"/>
                  </a:ext>
                </a:extLst>
              </a:tr>
              <a:tr h="324000">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查看筆記</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學生在登入系統後可完成查看筆記的動作。</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2855503449"/>
                  </a:ext>
                </a:extLst>
              </a:tr>
              <a:tr h="324000">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修改筆記</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學生在登入系統後可完成修改筆記的動作。</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949202118"/>
                  </a:ext>
                </a:extLst>
              </a:tr>
              <a:tr h="324000">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刪除筆記</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學生在登入系統後可完成刪除筆記的動作。</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1114789512"/>
                  </a:ext>
                </a:extLst>
              </a:tr>
            </a:tbl>
          </a:graphicData>
        </a:graphic>
      </p:graphicFrame>
    </p:spTree>
    <p:extLst>
      <p:ext uri="{BB962C8B-B14F-4D97-AF65-F5344CB8AC3E}">
        <p14:creationId xmlns:p14="http://schemas.microsoft.com/office/powerpoint/2010/main" val="9506795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功能說明</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12</a:t>
            </a:fld>
            <a:endParaRPr lang="zh-CN" altLang="en-US"/>
          </a:p>
        </p:txBody>
      </p:sp>
      <p:pic>
        <p:nvPicPr>
          <p:cNvPr id="8" name="圖片 7"/>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aphicFrame>
        <p:nvGraphicFramePr>
          <p:cNvPr id="2" name="表格 1"/>
          <p:cNvGraphicFramePr>
            <a:graphicFrameLocks noGrp="1"/>
          </p:cNvGraphicFramePr>
          <p:nvPr>
            <p:extLst>
              <p:ext uri="{D42A27DB-BD31-4B8C-83A1-F6EECF244321}">
                <p14:modId xmlns:p14="http://schemas.microsoft.com/office/powerpoint/2010/main" val="3401692162"/>
              </p:ext>
            </p:extLst>
          </p:nvPr>
        </p:nvGraphicFramePr>
        <p:xfrm>
          <a:off x="595460" y="1054300"/>
          <a:ext cx="11001081" cy="5268840"/>
        </p:xfrm>
        <a:graphic>
          <a:graphicData uri="http://schemas.openxmlformats.org/drawingml/2006/table">
            <a:tbl>
              <a:tblPr firstRow="1" firstCol="1" bandRow="1">
                <a:tableStyleId>{5C22544A-7EE6-4342-B048-85BDC9FD1C3A}</a:tableStyleId>
              </a:tblPr>
              <a:tblGrid>
                <a:gridCol w="1649692">
                  <a:extLst>
                    <a:ext uri="{9D8B030D-6E8A-4147-A177-3AD203B41FA5}">
                      <a16:colId xmlns:a16="http://schemas.microsoft.com/office/drawing/2014/main" val="1212660069"/>
                    </a:ext>
                  </a:extLst>
                </a:gridCol>
                <a:gridCol w="2121031">
                  <a:extLst>
                    <a:ext uri="{9D8B030D-6E8A-4147-A177-3AD203B41FA5}">
                      <a16:colId xmlns:a16="http://schemas.microsoft.com/office/drawing/2014/main" val="397916268"/>
                    </a:ext>
                  </a:extLst>
                </a:gridCol>
                <a:gridCol w="7230358">
                  <a:extLst>
                    <a:ext uri="{9D8B030D-6E8A-4147-A177-3AD203B41FA5}">
                      <a16:colId xmlns:a16="http://schemas.microsoft.com/office/drawing/2014/main" val="1552625304"/>
                    </a:ext>
                  </a:extLst>
                </a:gridCol>
              </a:tblGrid>
              <a:tr h="526884">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功能項目</a:t>
                      </a:r>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功能項目動作</a:t>
                      </a:r>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說明</a:t>
                      </a:r>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extLst>
                  <a:ext uri="{0D108BD9-81ED-4DB2-BD59-A6C34878D82A}">
                    <a16:rowId xmlns:a16="http://schemas.microsoft.com/office/drawing/2014/main" val="1077029697"/>
                  </a:ext>
                </a:extLst>
              </a:tr>
              <a:tr h="526884">
                <a:tc rowSpan="6">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管理課程成員</a:t>
                      </a:r>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審核成員</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學生或助教申請加入該課程之後，會出現在待審核名單中，教師可決定是否讓此學生或助教加入此課堂。</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extLst>
                  <a:ext uri="{0D108BD9-81ED-4DB2-BD59-A6C34878D82A}">
                    <a16:rowId xmlns:a16="http://schemas.microsoft.com/office/drawing/2014/main" val="4015123930"/>
                  </a:ext>
                </a:extLst>
              </a:tr>
              <a:tr h="526884">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查看成員</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教師在可對其開授的課程進行查看學生的動作。</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extLst>
                  <a:ext uri="{0D108BD9-81ED-4DB2-BD59-A6C34878D82A}">
                    <a16:rowId xmlns:a16="http://schemas.microsoft.com/office/drawing/2014/main" val="2783886741"/>
                  </a:ext>
                </a:extLst>
              </a:tr>
              <a:tr h="526884">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刪除成員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教師可對其已開授的課程刪除已選修該課程的學生。</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extLst>
                  <a:ext uri="{0D108BD9-81ED-4DB2-BD59-A6C34878D82A}">
                    <a16:rowId xmlns:a16="http://schemas.microsoft.com/office/drawing/2014/main" val="152427432"/>
                  </a:ext>
                </a:extLst>
              </a:tr>
              <a:tr h="526884">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新增助教</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教師可對其開授的課程新增助教</a:t>
                      </a:r>
                      <a:r>
                        <a:rPr lang="en-US" sz="1600" kern="100">
                          <a:effectLst/>
                          <a:latin typeface="微軟正黑體" panose="020B0604030504040204" pitchFamily="34" charset="-120"/>
                          <a:ea typeface="微軟正黑體" panose="020B0604030504040204" pitchFamily="34" charset="-120"/>
                        </a:rPr>
                        <a:t>(</a:t>
                      </a:r>
                      <a:r>
                        <a:rPr lang="zh-TW" sz="1600" kern="100">
                          <a:effectLst/>
                          <a:latin typeface="微軟正黑體" panose="020B0604030504040204" pitchFamily="34" charset="-120"/>
                          <a:ea typeface="微軟正黑體" panose="020B0604030504040204" pitchFamily="34" charset="-120"/>
                        </a:rPr>
                        <a:t>欲新增的助教必須已成為此課程的學生</a:t>
                      </a:r>
                      <a:r>
                        <a:rPr lang="en-US" sz="1600" kern="100">
                          <a:effectLst/>
                          <a:latin typeface="微軟正黑體" panose="020B0604030504040204" pitchFamily="34" charset="-120"/>
                          <a:ea typeface="微軟正黑體" panose="020B0604030504040204" pitchFamily="34" charset="-120"/>
                        </a:rPr>
                        <a:t>)</a:t>
                      </a:r>
                      <a:r>
                        <a:rPr lang="zh-TW" sz="1600" kern="100">
                          <a:effectLst/>
                          <a:latin typeface="微軟正黑體" panose="020B0604030504040204" pitchFamily="34" charset="-120"/>
                          <a:ea typeface="微軟正黑體" panose="020B0604030504040204" pitchFamily="34" charset="-120"/>
                        </a:rPr>
                        <a:t>。</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extLst>
                  <a:ext uri="{0D108BD9-81ED-4DB2-BD59-A6C34878D82A}">
                    <a16:rowId xmlns:a16="http://schemas.microsoft.com/office/drawing/2014/main" val="384186691"/>
                  </a:ext>
                </a:extLst>
              </a:tr>
              <a:tr h="526884">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設定權限</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教師可對其開授的課程並已被新增的助教設定助教管理單元、審核成員、批閱測驗及修改課程的權限。</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extLst>
                  <a:ext uri="{0D108BD9-81ED-4DB2-BD59-A6C34878D82A}">
                    <a16:rowId xmlns:a16="http://schemas.microsoft.com/office/drawing/2014/main" val="690009946"/>
                  </a:ext>
                </a:extLst>
              </a:tr>
              <a:tr h="526884">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刪除助教</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教師在登入系統後可對其已開授的課程刪除該課程的助教</a:t>
                      </a:r>
                      <a:r>
                        <a:rPr lang="en-US" sz="1600" kern="100">
                          <a:effectLst/>
                          <a:latin typeface="微軟正黑體" panose="020B0604030504040204" pitchFamily="34" charset="-120"/>
                          <a:ea typeface="微軟正黑體" panose="020B0604030504040204" pitchFamily="34" charset="-120"/>
                        </a:rPr>
                        <a:t>(</a:t>
                      </a:r>
                      <a:r>
                        <a:rPr lang="zh-TW" sz="1600" kern="100">
                          <a:effectLst/>
                          <a:latin typeface="微軟正黑體" panose="020B0604030504040204" pitchFamily="34" charset="-120"/>
                          <a:ea typeface="微軟正黑體" panose="020B0604030504040204" pitchFamily="34" charset="-120"/>
                        </a:rPr>
                        <a:t>被刪除的助教會變成該課程的學生</a:t>
                      </a:r>
                      <a:r>
                        <a:rPr lang="en-US" sz="1600" kern="100">
                          <a:effectLst/>
                          <a:latin typeface="微軟正黑體" panose="020B0604030504040204" pitchFamily="34" charset="-120"/>
                          <a:ea typeface="微軟正黑體" panose="020B0604030504040204" pitchFamily="34" charset="-120"/>
                        </a:rPr>
                        <a:t>)</a:t>
                      </a:r>
                      <a:r>
                        <a:rPr lang="zh-TW" sz="1600" kern="100">
                          <a:effectLst/>
                          <a:latin typeface="微軟正黑體" panose="020B0604030504040204" pitchFamily="34" charset="-120"/>
                          <a:ea typeface="微軟正黑體" panose="020B0604030504040204" pitchFamily="34" charset="-120"/>
                        </a:rPr>
                        <a:t>。</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extLst>
                  <a:ext uri="{0D108BD9-81ED-4DB2-BD59-A6C34878D82A}">
                    <a16:rowId xmlns:a16="http://schemas.microsoft.com/office/drawing/2014/main" val="1485682644"/>
                  </a:ext>
                </a:extLst>
              </a:tr>
              <a:tr h="526884">
                <a:tc rowSpan="3">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管理學習狀況</a:t>
                      </a:r>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分析學習成效</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線上教育平臺會搜集每個學生在查看影片上的行為，並運用這些行為來對學生進行</a:t>
                      </a:r>
                      <a:r>
                        <a:rPr lang="en-US" sz="1600" kern="100">
                          <a:effectLst/>
                          <a:latin typeface="微軟正黑體" panose="020B0604030504040204" pitchFamily="34" charset="-120"/>
                          <a:ea typeface="微軟正黑體" panose="020B0604030504040204" pitchFamily="34" charset="-120"/>
                        </a:rPr>
                        <a:t>RFM</a:t>
                      </a:r>
                      <a:r>
                        <a:rPr lang="zh-TW" sz="1600" kern="100">
                          <a:effectLst/>
                          <a:latin typeface="微軟正黑體" panose="020B0604030504040204" pitchFamily="34" charset="-120"/>
                          <a:ea typeface="微軟正黑體" panose="020B0604030504040204" pitchFamily="34" charset="-120"/>
                        </a:rPr>
                        <a:t>分析，教師可從</a:t>
                      </a:r>
                      <a:r>
                        <a:rPr lang="en-US" sz="1600" kern="100">
                          <a:effectLst/>
                          <a:latin typeface="微軟正黑體" panose="020B0604030504040204" pitchFamily="34" charset="-120"/>
                          <a:ea typeface="微軟正黑體" panose="020B0604030504040204" pitchFamily="34" charset="-120"/>
                        </a:rPr>
                        <a:t>RFM</a:t>
                      </a:r>
                      <a:r>
                        <a:rPr lang="zh-TW" sz="1600" kern="100">
                          <a:effectLst/>
                          <a:latin typeface="微軟正黑體" panose="020B0604030504040204" pitchFamily="34" charset="-120"/>
                          <a:ea typeface="微軟正黑體" panose="020B0604030504040204" pitchFamily="34" charset="-120"/>
                        </a:rPr>
                        <a:t>分析圖中點選任一點來查看學生的測驗成績等資訊。</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extLst>
                  <a:ext uri="{0D108BD9-81ED-4DB2-BD59-A6C34878D82A}">
                    <a16:rowId xmlns:a16="http://schemas.microsoft.com/office/drawing/2014/main" val="1381422264"/>
                  </a:ext>
                </a:extLst>
              </a:tr>
              <a:tr h="526884">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查看測驗成績</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教師在登入系統後可對其已新增的測驗查看學生已答題的測驗成績。</a:t>
                      </a:r>
                    </a:p>
                    <a:p>
                      <a:pPr>
                        <a:spcAft>
                          <a:spcPts val="0"/>
                        </a:spcAft>
                      </a:pPr>
                      <a:r>
                        <a:rPr lang="zh-TW" sz="1600" kern="100" dirty="0">
                          <a:effectLst/>
                          <a:latin typeface="微軟正黑體" panose="020B0604030504040204" pitchFamily="34" charset="-120"/>
                          <a:ea typeface="微軟正黑體" panose="020B0604030504040204" pitchFamily="34" charset="-120"/>
                        </a:rPr>
                        <a:t>學生在登入系統後可對其已提交的測驗查看測驗成績</a:t>
                      </a:r>
                      <a:r>
                        <a:rPr lang="en-US" sz="1600" kern="100" dirty="0">
                          <a:effectLst/>
                          <a:latin typeface="微軟正黑體" panose="020B0604030504040204" pitchFamily="34" charset="-120"/>
                          <a:ea typeface="微軟正黑體" panose="020B0604030504040204" pitchFamily="34" charset="-120"/>
                        </a:rPr>
                        <a:t>(</a:t>
                      </a:r>
                      <a:r>
                        <a:rPr lang="zh-TW" sz="1600" kern="100" dirty="0">
                          <a:effectLst/>
                          <a:latin typeface="微軟正黑體" panose="020B0604030504040204" pitchFamily="34" charset="-120"/>
                          <a:ea typeface="微軟正黑體" panose="020B0604030504040204" pitchFamily="34" charset="-120"/>
                        </a:rPr>
                        <a:t>教師開放學生查閱</a:t>
                      </a:r>
                      <a:r>
                        <a:rPr lang="en-US" sz="1600" kern="100" dirty="0">
                          <a:effectLst/>
                          <a:latin typeface="微軟正黑體" panose="020B0604030504040204" pitchFamily="34" charset="-120"/>
                          <a:ea typeface="微軟正黑體" panose="020B0604030504040204" pitchFamily="34" charset="-120"/>
                        </a:rPr>
                        <a:t>)</a:t>
                      </a:r>
                      <a:r>
                        <a:rPr lang="zh-TW" sz="1600" kern="100" dirty="0">
                          <a:effectLst/>
                          <a:latin typeface="微軟正黑體" panose="020B0604030504040204" pitchFamily="34" charset="-120"/>
                          <a:ea typeface="微軟正黑體" panose="020B0604030504040204" pitchFamily="34" charset="-120"/>
                        </a:rPr>
                        <a:t>。</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extLst>
                  <a:ext uri="{0D108BD9-81ED-4DB2-BD59-A6C34878D82A}">
                    <a16:rowId xmlns:a16="http://schemas.microsoft.com/office/drawing/2014/main" val="3820354166"/>
                  </a:ext>
                </a:extLst>
              </a:tr>
              <a:tr h="526884">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看測驗情況</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教師在登入系統後可對其已新增的測驗查看學生已答題的測驗情況。</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extLst>
                  <a:ext uri="{0D108BD9-81ED-4DB2-BD59-A6C34878D82A}">
                    <a16:rowId xmlns:a16="http://schemas.microsoft.com/office/drawing/2014/main" val="4117138635"/>
                  </a:ext>
                </a:extLst>
              </a:tr>
            </a:tbl>
          </a:graphicData>
        </a:graphic>
      </p:graphicFrame>
    </p:spTree>
    <p:extLst>
      <p:ext uri="{BB962C8B-B14F-4D97-AF65-F5344CB8AC3E}">
        <p14:creationId xmlns:p14="http://schemas.microsoft.com/office/powerpoint/2010/main" val="34807082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功能說明</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13</a:t>
            </a:fld>
            <a:endParaRPr lang="zh-CN" altLang="en-US"/>
          </a:p>
        </p:txBody>
      </p:sp>
      <p:pic>
        <p:nvPicPr>
          <p:cNvPr id="8" name="圖片 7"/>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aphicFrame>
        <p:nvGraphicFramePr>
          <p:cNvPr id="2" name="表格 1"/>
          <p:cNvGraphicFramePr>
            <a:graphicFrameLocks noGrp="1"/>
          </p:cNvGraphicFramePr>
          <p:nvPr>
            <p:extLst>
              <p:ext uri="{D42A27DB-BD31-4B8C-83A1-F6EECF244321}">
                <p14:modId xmlns:p14="http://schemas.microsoft.com/office/powerpoint/2010/main" val="583715914"/>
              </p:ext>
            </p:extLst>
          </p:nvPr>
        </p:nvGraphicFramePr>
        <p:xfrm>
          <a:off x="732149" y="1110861"/>
          <a:ext cx="10727703" cy="5120640"/>
        </p:xfrm>
        <a:graphic>
          <a:graphicData uri="http://schemas.openxmlformats.org/drawingml/2006/table">
            <a:tbl>
              <a:tblPr firstRow="1" firstCol="1" bandRow="1">
                <a:tableStyleId>{5C22544A-7EE6-4342-B048-85BDC9FD1C3A}</a:tableStyleId>
              </a:tblPr>
              <a:tblGrid>
                <a:gridCol w="1803870">
                  <a:extLst>
                    <a:ext uri="{9D8B030D-6E8A-4147-A177-3AD203B41FA5}">
                      <a16:colId xmlns:a16="http://schemas.microsoft.com/office/drawing/2014/main" val="3067649564"/>
                    </a:ext>
                  </a:extLst>
                </a:gridCol>
                <a:gridCol w="2211949">
                  <a:extLst>
                    <a:ext uri="{9D8B030D-6E8A-4147-A177-3AD203B41FA5}">
                      <a16:colId xmlns:a16="http://schemas.microsoft.com/office/drawing/2014/main" val="395204547"/>
                    </a:ext>
                  </a:extLst>
                </a:gridCol>
                <a:gridCol w="6711884">
                  <a:extLst>
                    <a:ext uri="{9D8B030D-6E8A-4147-A177-3AD203B41FA5}">
                      <a16:colId xmlns:a16="http://schemas.microsoft.com/office/drawing/2014/main" val="3280321734"/>
                    </a:ext>
                  </a:extLst>
                </a:gridCol>
              </a:tblGrid>
              <a:tr h="731520">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功能項目</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功能項目動作</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說明</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extLst>
                  <a:ext uri="{0D108BD9-81ED-4DB2-BD59-A6C34878D82A}">
                    <a16:rowId xmlns:a16="http://schemas.microsoft.com/office/drawing/2014/main" val="2340512591"/>
                  </a:ext>
                </a:extLst>
              </a:tr>
              <a:tr h="731520">
                <a:tc rowSpan="4">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管理討論區</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發佈文章</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教師在登入系統後可對其開授的課程進行發佈文章的動作。學生在登入系統後可對其選修的課程進行發佈文章的動作。</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extLst>
                  <a:ext uri="{0D108BD9-81ED-4DB2-BD59-A6C34878D82A}">
                    <a16:rowId xmlns:a16="http://schemas.microsoft.com/office/drawing/2014/main" val="2401112763"/>
                  </a:ext>
                </a:extLst>
              </a:tr>
              <a:tr h="731520">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修改文章</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教師在登入系統後可對其開授的課程並且為自己已發佈的文章進行修改文章的動作。學生在登入系統後可對其選修的課程並且為自己已發佈的文章進行修改文章的動作。</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extLst>
                  <a:ext uri="{0D108BD9-81ED-4DB2-BD59-A6C34878D82A}">
                    <a16:rowId xmlns:a16="http://schemas.microsoft.com/office/drawing/2014/main" val="1436255780"/>
                  </a:ext>
                </a:extLst>
              </a:tr>
              <a:tr h="731520">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查看文章</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教師在登入系統後可對其開授的課程進行查看文章的動作。學生在登入系統後可對其開授的課程進行查看文章的動作。</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extLst>
                  <a:ext uri="{0D108BD9-81ED-4DB2-BD59-A6C34878D82A}">
                    <a16:rowId xmlns:a16="http://schemas.microsoft.com/office/drawing/2014/main" val="698427826"/>
                  </a:ext>
                </a:extLst>
              </a:tr>
              <a:tr h="731520">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刪除文章</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教師在登入系統後可對其開授的課程並且為自己已發佈的文章進行刪除文章的動作。學生在登入系統後可對其選修的課程並且為自己已發佈的文章進行刪除文章的動作。</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extLst>
                  <a:ext uri="{0D108BD9-81ED-4DB2-BD59-A6C34878D82A}">
                    <a16:rowId xmlns:a16="http://schemas.microsoft.com/office/drawing/2014/main" val="885470083"/>
                  </a:ext>
                </a:extLst>
              </a:tr>
              <a:tr h="731520">
                <a:tc rowSpan="2">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練習程式</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編寫程式</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會員在登入系統後可在本平臺上使用線上編譯器來編譯程式。</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extLst>
                  <a:ext uri="{0D108BD9-81ED-4DB2-BD59-A6C34878D82A}">
                    <a16:rowId xmlns:a16="http://schemas.microsoft.com/office/drawing/2014/main" val="1742989064"/>
                  </a:ext>
                </a:extLst>
              </a:tr>
              <a:tr h="731520">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練習程式題</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會員在登入系統後可在本平臺上使用程式練習區提交程式題。</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extLst>
                  <a:ext uri="{0D108BD9-81ED-4DB2-BD59-A6C34878D82A}">
                    <a16:rowId xmlns:a16="http://schemas.microsoft.com/office/drawing/2014/main" val="2648087693"/>
                  </a:ext>
                </a:extLst>
              </a:tr>
            </a:tbl>
          </a:graphicData>
        </a:graphic>
      </p:graphicFrame>
    </p:spTree>
    <p:extLst>
      <p:ext uri="{BB962C8B-B14F-4D97-AF65-F5344CB8AC3E}">
        <p14:creationId xmlns:p14="http://schemas.microsoft.com/office/powerpoint/2010/main" val="202491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92562" y="2413071"/>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3</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028177"/>
            <a:ext cx="3904343" cy="1077218"/>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實體關係圖</a:t>
            </a:r>
            <a:endParaRPr lang="en-US" altLang="zh-TW"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a:p>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與活動</a:t>
            </a:r>
            <a:r>
              <a:rPr lang="zh-TW"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圖</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562742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實體關係圖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15</a:t>
            </a:fld>
            <a:endParaRPr lang="zh-CN" altLang="en-US"/>
          </a:p>
        </p:txBody>
      </p:sp>
      <p:pic>
        <p:nvPicPr>
          <p:cNvPr id="8" name="圖片 7"/>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pSp>
        <p:nvGrpSpPr>
          <p:cNvPr id="6" name="群組 5"/>
          <p:cNvGrpSpPr/>
          <p:nvPr/>
        </p:nvGrpSpPr>
        <p:grpSpPr>
          <a:xfrm>
            <a:off x="1944976" y="1006764"/>
            <a:ext cx="8302048" cy="5718721"/>
            <a:chOff x="1944976" y="1006764"/>
            <a:chExt cx="8302048" cy="5718721"/>
          </a:xfrm>
        </p:grpSpPr>
        <p:pic>
          <p:nvPicPr>
            <p:cNvPr id="9" name="圖片 8"/>
            <p:cNvPicPr/>
            <p:nvPr/>
          </p:nvPicPr>
          <p:blipFill>
            <a:blip r:embed="rId5">
              <a:extLst>
                <a:ext uri="{28A0092B-C50C-407E-A947-70E740481C1C}">
                  <a14:useLocalDpi xmlns:a14="http://schemas.microsoft.com/office/drawing/2010/main" val="0"/>
                </a:ext>
              </a:extLst>
            </a:blip>
            <a:stretch>
              <a:fillRect/>
            </a:stretch>
          </p:blipFill>
          <p:spPr>
            <a:xfrm>
              <a:off x="1944976" y="1006764"/>
              <a:ext cx="8302048" cy="5718721"/>
            </a:xfrm>
            <a:prstGeom prst="rect">
              <a:avLst/>
            </a:prstGeom>
          </p:spPr>
        </p:pic>
        <p:sp>
          <p:nvSpPr>
            <p:cNvPr id="2" name="矩形 1"/>
            <p:cNvSpPr/>
            <p:nvPr/>
          </p:nvSpPr>
          <p:spPr>
            <a:xfrm>
              <a:off x="6889531" y="4311869"/>
              <a:ext cx="449317" cy="51632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6471744" y="4832132"/>
              <a:ext cx="1202121" cy="82881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4370990" y="5265682"/>
              <a:ext cx="2100755" cy="20889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接點 4"/>
            <p:cNvCxnSpPr/>
            <p:nvPr/>
          </p:nvCxnSpPr>
          <p:spPr>
            <a:xfrm>
              <a:off x="6818586" y="4828191"/>
              <a:ext cx="582010" cy="0"/>
            </a:xfrm>
            <a:prstGeom prst="line">
              <a:avLst/>
            </a:prstGeom>
            <a:ln>
              <a:solidFill>
                <a:srgbClr val="B2C4DE"/>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rot="16200000">
              <a:off x="3251122" y="3889625"/>
              <a:ext cx="2128344" cy="2138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rot="16200000">
              <a:off x="4226690" y="4972491"/>
              <a:ext cx="502468" cy="2138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7976184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實體關係圖</a:t>
              </a:r>
              <a:r>
                <a:rPr kumimoji="0" lang="en-US" altLang="zh-TW"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a:t>
              </a: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屬性</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16</a:t>
            </a:fld>
            <a:endParaRPr lang="zh-CN" altLang="en-US"/>
          </a:p>
        </p:txBody>
      </p:sp>
      <p:pic>
        <p:nvPicPr>
          <p:cNvPr id="8" name="圖片 7"/>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pSp>
        <p:nvGrpSpPr>
          <p:cNvPr id="2" name="群組 1"/>
          <p:cNvGrpSpPr/>
          <p:nvPr/>
        </p:nvGrpSpPr>
        <p:grpSpPr>
          <a:xfrm>
            <a:off x="2020716" y="1395412"/>
            <a:ext cx="8150569" cy="4927732"/>
            <a:chOff x="2020716" y="1395412"/>
            <a:chExt cx="8150569" cy="4927732"/>
          </a:xfrm>
        </p:grpSpPr>
        <p:pic>
          <p:nvPicPr>
            <p:cNvPr id="10" name="圖片 9"/>
            <p:cNvPicPr/>
            <p:nvPr/>
          </p:nvPicPr>
          <p:blipFill>
            <a:blip r:embed="rId5" cstate="print">
              <a:extLst>
                <a:ext uri="{28A0092B-C50C-407E-A947-70E740481C1C}">
                  <a14:useLocalDpi xmlns:a14="http://schemas.microsoft.com/office/drawing/2010/main" val="0"/>
                </a:ext>
              </a:extLst>
            </a:blip>
            <a:stretch>
              <a:fillRect/>
            </a:stretch>
          </p:blipFill>
          <p:spPr>
            <a:xfrm>
              <a:off x="2020716" y="1395412"/>
              <a:ext cx="8150569" cy="4927732"/>
            </a:xfrm>
            <a:prstGeom prst="rect">
              <a:avLst/>
            </a:prstGeom>
          </p:spPr>
        </p:pic>
        <p:sp>
          <p:nvSpPr>
            <p:cNvPr id="9" name="矩形 8"/>
            <p:cNvSpPr/>
            <p:nvPr/>
          </p:nvSpPr>
          <p:spPr>
            <a:xfrm rot="16200000">
              <a:off x="5599524" y="3242821"/>
              <a:ext cx="970959" cy="270548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1337602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實體關係圖</a:t>
              </a:r>
              <a:r>
                <a:rPr kumimoji="0" lang="en-US" altLang="zh-TW"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a:t>
              </a: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關聯屬性</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17</a:t>
            </a:fld>
            <a:endParaRPr lang="zh-CN" altLang="en-US"/>
          </a:p>
        </p:txBody>
      </p:sp>
      <p:pic>
        <p:nvPicPr>
          <p:cNvPr id="8" name="圖片 7"/>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pSp>
        <p:nvGrpSpPr>
          <p:cNvPr id="2" name="群組 1"/>
          <p:cNvGrpSpPr/>
          <p:nvPr/>
        </p:nvGrpSpPr>
        <p:grpSpPr>
          <a:xfrm>
            <a:off x="2074386" y="1123759"/>
            <a:ext cx="8043229" cy="5309749"/>
            <a:chOff x="2074386" y="1123759"/>
            <a:chExt cx="8043229" cy="5309749"/>
          </a:xfrm>
        </p:grpSpPr>
        <p:pic>
          <p:nvPicPr>
            <p:cNvPr id="10" name="圖片 9"/>
            <p:cNvPicPr/>
            <p:nvPr/>
          </p:nvPicPr>
          <p:blipFill>
            <a:blip r:embed="rId5">
              <a:extLst>
                <a:ext uri="{28A0092B-C50C-407E-A947-70E740481C1C}">
                  <a14:useLocalDpi xmlns:a14="http://schemas.microsoft.com/office/drawing/2010/main" val="0"/>
                </a:ext>
              </a:extLst>
            </a:blip>
            <a:stretch>
              <a:fillRect/>
            </a:stretch>
          </p:blipFill>
          <p:spPr>
            <a:xfrm>
              <a:off x="2074386" y="1123759"/>
              <a:ext cx="8043228" cy="5309749"/>
            </a:xfrm>
            <a:prstGeom prst="rect">
              <a:avLst/>
            </a:prstGeom>
          </p:spPr>
        </p:pic>
        <p:sp>
          <p:nvSpPr>
            <p:cNvPr id="11" name="矩形 10"/>
            <p:cNvSpPr/>
            <p:nvPr/>
          </p:nvSpPr>
          <p:spPr>
            <a:xfrm>
              <a:off x="7880808" y="2488677"/>
              <a:ext cx="2236806" cy="9992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6947555" y="3308808"/>
              <a:ext cx="3170060" cy="28280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8555747" y="3505754"/>
              <a:ext cx="1561867" cy="1933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7188668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關聯表</a:t>
              </a:r>
              <a:r>
                <a:rPr lang="zh-TW" altLang="en-US" sz="3200" noProof="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格</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18</a:t>
            </a:fld>
            <a:endParaRPr lang="zh-CN" altLang="en-US"/>
          </a:p>
        </p:txBody>
      </p:sp>
      <p:pic>
        <p:nvPicPr>
          <p:cNvPr id="8" name="圖片 7"/>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pSp>
        <p:nvGrpSpPr>
          <p:cNvPr id="2" name="群組 1"/>
          <p:cNvGrpSpPr/>
          <p:nvPr/>
        </p:nvGrpSpPr>
        <p:grpSpPr>
          <a:xfrm>
            <a:off x="2018045" y="1611262"/>
            <a:ext cx="8155910" cy="4104963"/>
            <a:chOff x="1163324" y="1535848"/>
            <a:chExt cx="8155910" cy="4104963"/>
          </a:xfrm>
        </p:grpSpPr>
        <p:pic>
          <p:nvPicPr>
            <p:cNvPr id="9" name="圖片 8"/>
            <p:cNvPicPr/>
            <p:nvPr/>
          </p:nvPicPr>
          <p:blipFill rotWithShape="1">
            <a:blip r:embed="rId5">
              <a:extLst>
                <a:ext uri="{28A0092B-C50C-407E-A947-70E740481C1C}">
                  <a14:useLocalDpi xmlns:a14="http://schemas.microsoft.com/office/drawing/2010/main" val="0"/>
                </a:ext>
              </a:extLst>
            </a:blip>
            <a:srcRect t="52103" r="53545"/>
            <a:stretch/>
          </p:blipFill>
          <p:spPr>
            <a:xfrm>
              <a:off x="1163324" y="3497344"/>
              <a:ext cx="4096834" cy="2143467"/>
            </a:xfrm>
            <a:prstGeom prst="rect">
              <a:avLst/>
            </a:prstGeom>
          </p:spPr>
        </p:pic>
        <p:pic>
          <p:nvPicPr>
            <p:cNvPr id="10" name="圖片 9"/>
            <p:cNvPicPr/>
            <p:nvPr/>
          </p:nvPicPr>
          <p:blipFill rotWithShape="1">
            <a:blip r:embed="rId5">
              <a:extLst>
                <a:ext uri="{28A0092B-C50C-407E-A947-70E740481C1C}">
                  <a14:useLocalDpi xmlns:a14="http://schemas.microsoft.com/office/drawing/2010/main" val="0"/>
                </a:ext>
              </a:extLst>
            </a:blip>
            <a:srcRect l="53973" b="55902"/>
            <a:stretch/>
          </p:blipFill>
          <p:spPr>
            <a:xfrm>
              <a:off x="5260158" y="1535848"/>
              <a:ext cx="4059076" cy="1973478"/>
            </a:xfrm>
            <a:prstGeom prst="rect">
              <a:avLst/>
            </a:prstGeom>
          </p:spPr>
        </p:pic>
        <p:pic>
          <p:nvPicPr>
            <p:cNvPr id="13" name="圖片 12"/>
            <p:cNvPicPr/>
            <p:nvPr/>
          </p:nvPicPr>
          <p:blipFill rotWithShape="1">
            <a:blip r:embed="rId5">
              <a:extLst>
                <a:ext uri="{28A0092B-C50C-407E-A947-70E740481C1C}">
                  <a14:useLocalDpi xmlns:a14="http://schemas.microsoft.com/office/drawing/2010/main" val="0"/>
                </a:ext>
              </a:extLst>
            </a:blip>
            <a:srcRect r="53545" b="56169"/>
            <a:stretch/>
          </p:blipFill>
          <p:spPr>
            <a:xfrm>
              <a:off x="1163324" y="1535848"/>
              <a:ext cx="4096834" cy="1961496"/>
            </a:xfrm>
            <a:prstGeom prst="rect">
              <a:avLst/>
            </a:prstGeom>
          </p:spPr>
        </p:pic>
        <p:pic>
          <p:nvPicPr>
            <p:cNvPr id="15" name="圖片 14"/>
            <p:cNvPicPr/>
            <p:nvPr/>
          </p:nvPicPr>
          <p:blipFill rotWithShape="1">
            <a:blip r:embed="rId5">
              <a:extLst>
                <a:ext uri="{28A0092B-C50C-407E-A947-70E740481C1C}">
                  <a14:useLocalDpi xmlns:a14="http://schemas.microsoft.com/office/drawing/2010/main" val="0"/>
                </a:ext>
              </a:extLst>
            </a:blip>
            <a:srcRect l="53973" t="52068"/>
            <a:stretch/>
          </p:blipFill>
          <p:spPr>
            <a:xfrm>
              <a:off x="5260158" y="3494989"/>
              <a:ext cx="4059076" cy="2145036"/>
            </a:xfrm>
            <a:prstGeom prst="rect">
              <a:avLst/>
            </a:prstGeom>
          </p:spPr>
        </p:pic>
      </p:grpSp>
    </p:spTree>
    <p:extLst>
      <p:ext uri="{BB962C8B-B14F-4D97-AF65-F5344CB8AC3E}">
        <p14:creationId xmlns:p14="http://schemas.microsoft.com/office/powerpoint/2010/main" val="31535190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活動圖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19</a:t>
            </a:fld>
            <a:endParaRPr lang="zh-CN" altLang="en-US"/>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pSp>
        <p:nvGrpSpPr>
          <p:cNvPr id="5" name="群組 4"/>
          <p:cNvGrpSpPr/>
          <p:nvPr/>
        </p:nvGrpSpPr>
        <p:grpSpPr>
          <a:xfrm>
            <a:off x="823948" y="1152067"/>
            <a:ext cx="10398787" cy="5673170"/>
            <a:chOff x="823948" y="1152067"/>
            <a:chExt cx="10398787" cy="5673170"/>
          </a:xfrm>
        </p:grpSpPr>
        <p:graphicFrame>
          <p:nvGraphicFramePr>
            <p:cNvPr id="2" name="物件 1"/>
            <p:cNvGraphicFramePr>
              <a:graphicFrameLocks noChangeAspect="1"/>
            </p:cNvGraphicFramePr>
            <p:nvPr>
              <p:extLst>
                <p:ext uri="{D42A27DB-BD31-4B8C-83A1-F6EECF244321}">
                  <p14:modId xmlns:p14="http://schemas.microsoft.com/office/powerpoint/2010/main" val="3964498705"/>
                </p:ext>
              </p:extLst>
            </p:nvPr>
          </p:nvGraphicFramePr>
          <p:xfrm>
            <a:off x="823948" y="1407100"/>
            <a:ext cx="3833813" cy="5418137"/>
          </p:xfrm>
          <a:graphic>
            <a:graphicData uri="http://schemas.openxmlformats.org/presentationml/2006/ole">
              <mc:AlternateContent xmlns:mc="http://schemas.openxmlformats.org/markup-compatibility/2006">
                <mc:Choice xmlns:v="urn:schemas-microsoft-com:vml" Requires="v">
                  <p:oleObj spid="_x0000_s9287" name="Visio" r:id="rId6" imgW="7574209" imgH="10706155" progId="Visio.Drawing.15">
                    <p:embed/>
                  </p:oleObj>
                </mc:Choice>
                <mc:Fallback>
                  <p:oleObj name="Visio" r:id="rId6" imgW="7574209" imgH="10706155" progId="Visio.Drawing.15">
                    <p:embed/>
                    <p:pic>
                      <p:nvPicPr>
                        <p:cNvPr id="2" name="物件 1"/>
                        <p:cNvPicPr/>
                        <p:nvPr/>
                      </p:nvPicPr>
                      <p:blipFill>
                        <a:blip r:embed="rId7"/>
                        <a:stretch>
                          <a:fillRect/>
                        </a:stretch>
                      </p:blipFill>
                      <p:spPr>
                        <a:xfrm>
                          <a:off x="823948" y="1407100"/>
                          <a:ext cx="3833813" cy="5418137"/>
                        </a:xfrm>
                        <a:prstGeom prst="rect">
                          <a:avLst/>
                        </a:prstGeom>
                      </p:spPr>
                    </p:pic>
                  </p:oleObj>
                </mc:Fallback>
              </mc:AlternateContent>
            </a:graphicData>
          </a:graphic>
        </p:graphicFrame>
        <p:graphicFrame>
          <p:nvGraphicFramePr>
            <p:cNvPr id="10" name="物件 9"/>
            <p:cNvGraphicFramePr>
              <a:graphicFrameLocks noChangeAspect="1"/>
            </p:cNvGraphicFramePr>
            <p:nvPr>
              <p:extLst>
                <p:ext uri="{D42A27DB-BD31-4B8C-83A1-F6EECF244321}">
                  <p14:modId xmlns:p14="http://schemas.microsoft.com/office/powerpoint/2010/main" val="2835584089"/>
                </p:ext>
              </p:extLst>
            </p:nvPr>
          </p:nvGraphicFramePr>
          <p:xfrm>
            <a:off x="4471516" y="1405514"/>
            <a:ext cx="3777114" cy="5334952"/>
          </p:xfrm>
          <a:graphic>
            <a:graphicData uri="http://schemas.openxmlformats.org/presentationml/2006/ole">
              <mc:AlternateContent xmlns:mc="http://schemas.openxmlformats.org/markup-compatibility/2006">
                <mc:Choice xmlns:v="urn:schemas-microsoft-com:vml" Requires="v">
                  <p:oleObj spid="_x0000_s9288" name="Visio" r:id="rId8" imgW="7574209" imgH="10706155" progId="Visio.Drawing.15">
                    <p:embed/>
                  </p:oleObj>
                </mc:Choice>
                <mc:Fallback>
                  <p:oleObj name="Visio" r:id="rId8" imgW="7574209" imgH="10706155" progId="Visio.Drawing.15">
                    <p:embed/>
                    <p:pic>
                      <p:nvPicPr>
                        <p:cNvPr id="10" name="物件 9"/>
                        <p:cNvPicPr/>
                        <p:nvPr/>
                      </p:nvPicPr>
                      <p:blipFill>
                        <a:blip r:embed="rId9"/>
                        <a:stretch>
                          <a:fillRect/>
                        </a:stretch>
                      </p:blipFill>
                      <p:spPr>
                        <a:xfrm>
                          <a:off x="4471516" y="1405514"/>
                          <a:ext cx="3777114" cy="5334952"/>
                        </a:xfrm>
                        <a:prstGeom prst="rect">
                          <a:avLst/>
                        </a:prstGeom>
                      </p:spPr>
                    </p:pic>
                  </p:oleObj>
                </mc:Fallback>
              </mc:AlternateContent>
            </a:graphicData>
          </a:graphic>
        </p:graphicFrame>
        <p:graphicFrame>
          <p:nvGraphicFramePr>
            <p:cNvPr id="4" name="物件 3"/>
            <p:cNvGraphicFramePr>
              <a:graphicFrameLocks noChangeAspect="1"/>
            </p:cNvGraphicFramePr>
            <p:nvPr>
              <p:extLst>
                <p:ext uri="{D42A27DB-BD31-4B8C-83A1-F6EECF244321}">
                  <p14:modId xmlns:p14="http://schemas.microsoft.com/office/powerpoint/2010/main" val="2223287004"/>
                </p:ext>
              </p:extLst>
            </p:nvPr>
          </p:nvGraphicFramePr>
          <p:xfrm>
            <a:off x="8057006" y="1521399"/>
            <a:ext cx="3165729" cy="5048191"/>
          </p:xfrm>
          <a:graphic>
            <a:graphicData uri="http://schemas.openxmlformats.org/presentationml/2006/ole">
              <mc:AlternateContent xmlns:mc="http://schemas.openxmlformats.org/markup-compatibility/2006">
                <mc:Choice xmlns:v="urn:schemas-microsoft-com:vml" Requires="v">
                  <p:oleObj spid="_x0000_s9289" name="Visio" r:id="rId10" imgW="6385489" imgH="10202998" progId="Visio.Drawing.15">
                    <p:embed/>
                  </p:oleObj>
                </mc:Choice>
                <mc:Fallback>
                  <p:oleObj name="Visio" r:id="rId10" imgW="6385489" imgH="10202998" progId="Visio.Drawing.15">
                    <p:embed/>
                    <p:pic>
                      <p:nvPicPr>
                        <p:cNvPr id="4" name="物件 3"/>
                        <p:cNvPicPr/>
                        <p:nvPr/>
                      </p:nvPicPr>
                      <p:blipFill>
                        <a:blip r:embed="rId11"/>
                        <a:stretch>
                          <a:fillRect/>
                        </a:stretch>
                      </p:blipFill>
                      <p:spPr>
                        <a:xfrm>
                          <a:off x="8057006" y="1521399"/>
                          <a:ext cx="3165729" cy="5048191"/>
                        </a:xfrm>
                        <a:prstGeom prst="rect">
                          <a:avLst/>
                        </a:prstGeom>
                      </p:spPr>
                    </p:pic>
                  </p:oleObj>
                </mc:Fallback>
              </mc:AlternateContent>
            </a:graphicData>
          </a:graphic>
        </p:graphicFrame>
        <p:sp>
          <p:nvSpPr>
            <p:cNvPr id="6" name="文字方塊 5"/>
            <p:cNvSpPr txBox="1"/>
            <p:nvPr/>
          </p:nvSpPr>
          <p:spPr>
            <a:xfrm>
              <a:off x="2114712" y="1152067"/>
              <a:ext cx="1156469" cy="369332"/>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管理課程</a:t>
              </a:r>
              <a:endParaRPr lang="zh-TW" altLang="en-US" dirty="0">
                <a:latin typeface="微軟正黑體" panose="020B0604030504040204" pitchFamily="34" charset="-120"/>
                <a:ea typeface="微軟正黑體" panose="020B0604030504040204" pitchFamily="34" charset="-120"/>
              </a:endParaRPr>
            </a:p>
          </p:txBody>
        </p:sp>
        <p:sp>
          <p:nvSpPr>
            <p:cNvPr id="12" name="文字方塊 11"/>
            <p:cNvSpPr txBox="1"/>
            <p:nvPr/>
          </p:nvSpPr>
          <p:spPr>
            <a:xfrm>
              <a:off x="5600124" y="1152067"/>
              <a:ext cx="1156469" cy="369332"/>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管理教材</a:t>
              </a:r>
              <a:endParaRPr lang="zh-TW" altLang="en-US" dirty="0">
                <a:latin typeface="微軟正黑體" panose="020B0604030504040204" pitchFamily="34" charset="-120"/>
                <a:ea typeface="微軟正黑體" panose="020B0604030504040204" pitchFamily="34" charset="-120"/>
              </a:endParaRPr>
            </a:p>
          </p:txBody>
        </p:sp>
        <p:sp>
          <p:nvSpPr>
            <p:cNvPr id="13" name="文字方塊 12"/>
            <p:cNvSpPr txBox="1"/>
            <p:nvPr/>
          </p:nvSpPr>
          <p:spPr>
            <a:xfrm>
              <a:off x="8864341" y="1152067"/>
              <a:ext cx="1559803" cy="369332"/>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管理課程影片</a:t>
              </a:r>
              <a:endParaRPr lang="zh-TW" altLang="en-US" dirty="0">
                <a:latin typeface="微軟正黑體" panose="020B0604030504040204" pitchFamily="34" charset="-120"/>
                <a:ea typeface="微軟正黑體" panose="020B0604030504040204" pitchFamily="34" charset="-120"/>
              </a:endParaRPr>
            </a:p>
          </p:txBody>
        </p:sp>
      </p:grpSp>
    </p:spTree>
    <p:extLst>
      <p:ext uri="{BB962C8B-B14F-4D97-AF65-F5344CB8AC3E}">
        <p14:creationId xmlns:p14="http://schemas.microsoft.com/office/powerpoint/2010/main" val="3634442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309B8E60-7E04-41FC-9E91-8A0D0C5A4CDA}"/>
              </a:ext>
            </a:extLst>
          </p:cNvPr>
          <p:cNvPicPr>
            <a:picLocks noChangeAspect="1"/>
          </p:cNvPicPr>
          <p:nvPr/>
        </p:nvPicPr>
        <p:blipFill rotWithShape="1">
          <a:blip r:embed="rId3">
            <a:extLst>
              <a:ext uri="{28A0092B-C50C-407E-A947-70E740481C1C}">
                <a14:useLocalDpi xmlns:a14="http://schemas.microsoft.com/office/drawing/2010/main" val="0"/>
              </a:ext>
            </a:extLst>
          </a:blip>
          <a:srcRect t="38839" r="60358"/>
          <a:stretch/>
        </p:blipFill>
        <p:spPr>
          <a:xfrm>
            <a:off x="0" y="-1"/>
            <a:ext cx="12192000" cy="6858000"/>
          </a:xfrm>
          <a:prstGeom prst="rect">
            <a:avLst/>
          </a:prstGeom>
        </p:spPr>
      </p:pic>
      <p:grpSp>
        <p:nvGrpSpPr>
          <p:cNvPr id="100" name="组合 99">
            <a:extLst>
              <a:ext uri="{FF2B5EF4-FFF2-40B4-BE49-F238E27FC236}">
                <a16:creationId xmlns:a16="http://schemas.microsoft.com/office/drawing/2014/main" id="{58FEF153-7E3E-4CE3-80F7-86C8E5E46355}"/>
              </a:ext>
            </a:extLst>
          </p:cNvPr>
          <p:cNvGrpSpPr/>
          <p:nvPr/>
        </p:nvGrpSpPr>
        <p:grpSpPr>
          <a:xfrm>
            <a:off x="7122875" y="435020"/>
            <a:ext cx="5544407" cy="847292"/>
            <a:chOff x="551593" y="497013"/>
            <a:chExt cx="5544407" cy="847292"/>
          </a:xfrm>
        </p:grpSpPr>
        <p:sp>
          <p:nvSpPr>
            <p:cNvPr id="73" name="矩形 72">
              <a:extLst>
                <a:ext uri="{FF2B5EF4-FFF2-40B4-BE49-F238E27FC236}">
                  <a16:creationId xmlns:a16="http://schemas.microsoft.com/office/drawing/2014/main" id="{F2DD7D8E-018C-4915-AD8C-EB42360FBE96}"/>
                </a:ext>
              </a:extLst>
            </p:cNvPr>
            <p:cNvSpPr/>
            <p:nvPr/>
          </p:nvSpPr>
          <p:spPr>
            <a:xfrm>
              <a:off x="551593" y="497013"/>
              <a:ext cx="554440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48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目錄 </a:t>
              </a:r>
              <a:endParaRPr kumimoji="0" lang="zh-CN" altLang="en-US" sz="4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99" name="0 _4">
              <a:extLst>
                <a:ext uri="{FF2B5EF4-FFF2-40B4-BE49-F238E27FC236}">
                  <a16:creationId xmlns:a16="http://schemas.microsoft.com/office/drawing/2014/main" id="{EF81DDC9-A1B8-49A6-970E-B321AA3AD5F6}"/>
                </a:ext>
              </a:extLst>
            </p:cNvPr>
            <p:cNvCxnSpPr/>
            <p:nvPr/>
          </p:nvCxnSpPr>
          <p:spPr>
            <a:xfrm>
              <a:off x="707839" y="1344305"/>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74" name="组合 73">
            <a:extLst>
              <a:ext uri="{FF2B5EF4-FFF2-40B4-BE49-F238E27FC236}">
                <a16:creationId xmlns:a16="http://schemas.microsoft.com/office/drawing/2014/main" id="{C83A7EB6-51FF-471D-9428-AD79575DFF9A}"/>
              </a:ext>
            </a:extLst>
          </p:cNvPr>
          <p:cNvGrpSpPr/>
          <p:nvPr/>
        </p:nvGrpSpPr>
        <p:grpSpPr>
          <a:xfrm>
            <a:off x="1484465" y="1397787"/>
            <a:ext cx="3894149" cy="914400"/>
            <a:chOff x="568560" y="3186685"/>
            <a:chExt cx="3894149" cy="914400"/>
          </a:xfrm>
        </p:grpSpPr>
        <p:sp>
          <p:nvSpPr>
            <p:cNvPr id="75" name="矩形 74">
              <a:extLst>
                <a:ext uri="{FF2B5EF4-FFF2-40B4-BE49-F238E27FC236}">
                  <a16:creationId xmlns:a16="http://schemas.microsoft.com/office/drawing/2014/main" id="{EA1AE984-61FA-4B1A-AB43-459E4ED12C70}"/>
                </a:ext>
              </a:extLst>
            </p:cNvPr>
            <p:cNvSpPr/>
            <p:nvPr/>
          </p:nvSpPr>
          <p:spPr>
            <a:xfrm rot="18900000">
              <a:off x="654766" y="3269421"/>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nvGrpSpPr>
            <p:cNvPr id="76" name="组合 75">
              <a:extLst>
                <a:ext uri="{FF2B5EF4-FFF2-40B4-BE49-F238E27FC236}">
                  <a16:creationId xmlns:a16="http://schemas.microsoft.com/office/drawing/2014/main" id="{C423CFAC-BE4E-4B41-8143-A6672E6485CB}"/>
                </a:ext>
              </a:extLst>
            </p:cNvPr>
            <p:cNvGrpSpPr/>
            <p:nvPr/>
          </p:nvGrpSpPr>
          <p:grpSpPr>
            <a:xfrm>
              <a:off x="568560" y="3186685"/>
              <a:ext cx="3894149" cy="914400"/>
              <a:chOff x="568560" y="3186685"/>
              <a:chExt cx="3894149" cy="914400"/>
            </a:xfrm>
          </p:grpSpPr>
          <p:sp>
            <p:nvSpPr>
              <p:cNvPr id="80" name="文本框 79">
                <a:extLst>
                  <a:ext uri="{FF2B5EF4-FFF2-40B4-BE49-F238E27FC236}">
                    <a16:creationId xmlns:a16="http://schemas.microsoft.com/office/drawing/2014/main" id="{B812A3E6-25ED-4580-B8C4-C165B748E2A2}"/>
                  </a:ext>
                </a:extLst>
              </p:cNvPr>
              <p:cNvSpPr txBox="1"/>
              <p:nvPr/>
            </p:nvSpPr>
            <p:spPr>
              <a:xfrm>
                <a:off x="1673788" y="3388030"/>
                <a:ext cx="2788921" cy="461665"/>
              </a:xfrm>
              <a:prstGeom prst="rect">
                <a:avLst/>
              </a:prstGeom>
              <a:noFill/>
            </p:spPr>
            <p:txBody>
              <a:bodyPr wrap="square" rtlCol="0">
                <a:spAutoFit/>
              </a:bodyPr>
              <a:lstStyle/>
              <a:p>
                <a:pPr lvl="0">
                  <a:defRPr/>
                </a:pPr>
                <a:r>
                  <a:rPr lang="zh-TW" altLang="en-US" sz="24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動機與</a:t>
                </a:r>
                <a:r>
                  <a:rPr lang="zh-TW"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目的</a:t>
                </a:r>
                <a:endParaRPr lang="zh-CN"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78" name="原创设计师QQ69613753    _10">
                <a:extLst>
                  <a:ext uri="{FF2B5EF4-FFF2-40B4-BE49-F238E27FC236}">
                    <a16:creationId xmlns:a16="http://schemas.microsoft.com/office/drawing/2014/main" id="{2A51FDC5-C433-4E6B-BBF5-EF8EC4CFED7D}"/>
                  </a:ext>
                </a:extLst>
              </p:cNvPr>
              <p:cNvSpPr/>
              <p:nvPr/>
            </p:nvSpPr>
            <p:spPr>
              <a:xfrm>
                <a:off x="568560" y="3186685"/>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1</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grpSp>
      </p:grpSp>
      <p:grpSp>
        <p:nvGrpSpPr>
          <p:cNvPr id="81" name="组合 80">
            <a:extLst>
              <a:ext uri="{FF2B5EF4-FFF2-40B4-BE49-F238E27FC236}">
                <a16:creationId xmlns:a16="http://schemas.microsoft.com/office/drawing/2014/main" id="{2369A331-EBC2-4165-975F-34F29B470ABB}"/>
              </a:ext>
            </a:extLst>
          </p:cNvPr>
          <p:cNvGrpSpPr/>
          <p:nvPr/>
        </p:nvGrpSpPr>
        <p:grpSpPr>
          <a:xfrm>
            <a:off x="1484465" y="3611702"/>
            <a:ext cx="914400" cy="914400"/>
            <a:chOff x="233397" y="4890514"/>
            <a:chExt cx="914400" cy="914400"/>
          </a:xfrm>
        </p:grpSpPr>
        <p:sp>
          <p:nvSpPr>
            <p:cNvPr id="83" name="原创设计师QQ69613753    _12">
              <a:extLst>
                <a:ext uri="{FF2B5EF4-FFF2-40B4-BE49-F238E27FC236}">
                  <a16:creationId xmlns:a16="http://schemas.microsoft.com/office/drawing/2014/main" id="{7E37B798-7F89-4C05-BDD5-C677A6D92884}"/>
                </a:ext>
              </a:extLst>
            </p:cNvPr>
            <p:cNvSpPr/>
            <p:nvPr/>
          </p:nvSpPr>
          <p:spPr>
            <a:xfrm>
              <a:off x="233397" y="4890514"/>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800" b="1" noProof="0" dirty="0">
                  <a:solidFill>
                    <a:srgbClr val="3B3838"/>
                  </a:solidFill>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3</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sp>
          <p:nvSpPr>
            <p:cNvPr id="84" name="矩形 83">
              <a:extLst>
                <a:ext uri="{FF2B5EF4-FFF2-40B4-BE49-F238E27FC236}">
                  <a16:creationId xmlns:a16="http://schemas.microsoft.com/office/drawing/2014/main" id="{7E44E8DC-1B5F-4BE2-B278-DA163B5AD0C2}"/>
                </a:ext>
              </a:extLst>
            </p:cNvPr>
            <p:cNvSpPr/>
            <p:nvPr/>
          </p:nvSpPr>
          <p:spPr>
            <a:xfrm rot="18900000">
              <a:off x="317173" y="4989104"/>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grpSp>
        <p:nvGrpSpPr>
          <p:cNvPr id="87" name="组合 86">
            <a:extLst>
              <a:ext uri="{FF2B5EF4-FFF2-40B4-BE49-F238E27FC236}">
                <a16:creationId xmlns:a16="http://schemas.microsoft.com/office/drawing/2014/main" id="{5454FD62-13B0-4F5E-980E-73DCF56BC2D8}"/>
              </a:ext>
            </a:extLst>
          </p:cNvPr>
          <p:cNvGrpSpPr/>
          <p:nvPr/>
        </p:nvGrpSpPr>
        <p:grpSpPr>
          <a:xfrm>
            <a:off x="1484465" y="2509150"/>
            <a:ext cx="3947542" cy="914400"/>
            <a:chOff x="6887633" y="3186685"/>
            <a:chExt cx="3947542" cy="914400"/>
          </a:xfrm>
        </p:grpSpPr>
        <p:sp>
          <p:nvSpPr>
            <p:cNvPr id="92" name="文本框 91">
              <a:extLst>
                <a:ext uri="{FF2B5EF4-FFF2-40B4-BE49-F238E27FC236}">
                  <a16:creationId xmlns:a16="http://schemas.microsoft.com/office/drawing/2014/main" id="{AA23347A-99A2-46AC-A651-153CACA0D4FD}"/>
                </a:ext>
              </a:extLst>
            </p:cNvPr>
            <p:cNvSpPr txBox="1"/>
            <p:nvPr/>
          </p:nvSpPr>
          <p:spPr>
            <a:xfrm>
              <a:off x="8046254" y="3406722"/>
              <a:ext cx="2788921" cy="461665"/>
            </a:xfrm>
            <a:prstGeom prst="rect">
              <a:avLst/>
            </a:prstGeom>
            <a:noFill/>
          </p:spPr>
          <p:txBody>
            <a:bodyPr wrap="square" rtlCol="0">
              <a:spAutoFit/>
            </a:bodyPr>
            <a:lstStyle/>
            <a:p>
              <a:pPr>
                <a:defRPr/>
              </a:pPr>
              <a:r>
                <a:rPr lang="zh-TW"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系統主要功能介紹</a:t>
              </a:r>
            </a:p>
          </p:txBody>
        </p:sp>
        <p:sp>
          <p:nvSpPr>
            <p:cNvPr id="89" name="原创设计师QQ69613753    _11">
              <a:extLst>
                <a:ext uri="{FF2B5EF4-FFF2-40B4-BE49-F238E27FC236}">
                  <a16:creationId xmlns:a16="http://schemas.microsoft.com/office/drawing/2014/main" id="{1EECF592-AFBD-40F1-8FE0-F2F5ADB50A92}"/>
                </a:ext>
              </a:extLst>
            </p:cNvPr>
            <p:cNvSpPr/>
            <p:nvPr/>
          </p:nvSpPr>
          <p:spPr>
            <a:xfrm>
              <a:off x="6887633" y="3186685"/>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2</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sp>
          <p:nvSpPr>
            <p:cNvPr id="90" name="矩形 89">
              <a:extLst>
                <a:ext uri="{FF2B5EF4-FFF2-40B4-BE49-F238E27FC236}">
                  <a16:creationId xmlns:a16="http://schemas.microsoft.com/office/drawing/2014/main" id="{FD3FE7C5-C547-470E-A93B-E8E78EE79FFC}"/>
                </a:ext>
              </a:extLst>
            </p:cNvPr>
            <p:cNvSpPr/>
            <p:nvPr/>
          </p:nvSpPr>
          <p:spPr>
            <a:xfrm rot="18900000">
              <a:off x="6970208" y="3269421"/>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grpSp>
        <p:nvGrpSpPr>
          <p:cNvPr id="93" name="组合 92">
            <a:extLst>
              <a:ext uri="{FF2B5EF4-FFF2-40B4-BE49-F238E27FC236}">
                <a16:creationId xmlns:a16="http://schemas.microsoft.com/office/drawing/2014/main" id="{C5E714D8-0B64-4598-BE3C-FF29A3C2015C}"/>
              </a:ext>
            </a:extLst>
          </p:cNvPr>
          <p:cNvGrpSpPr/>
          <p:nvPr/>
        </p:nvGrpSpPr>
        <p:grpSpPr>
          <a:xfrm>
            <a:off x="6536654" y="4899799"/>
            <a:ext cx="3917115" cy="914400"/>
            <a:chOff x="6887633" y="4890514"/>
            <a:chExt cx="3917115" cy="914400"/>
          </a:xfrm>
        </p:grpSpPr>
        <p:sp>
          <p:nvSpPr>
            <p:cNvPr id="98" name="文本框 97">
              <a:extLst>
                <a:ext uri="{FF2B5EF4-FFF2-40B4-BE49-F238E27FC236}">
                  <a16:creationId xmlns:a16="http://schemas.microsoft.com/office/drawing/2014/main" id="{A4C9F625-2362-423E-860B-E8B10BC46A35}"/>
                </a:ext>
              </a:extLst>
            </p:cNvPr>
            <p:cNvSpPr txBox="1"/>
            <p:nvPr/>
          </p:nvSpPr>
          <p:spPr>
            <a:xfrm>
              <a:off x="8015827" y="5119682"/>
              <a:ext cx="2788921" cy="461665"/>
            </a:xfrm>
            <a:prstGeom prst="rect">
              <a:avLst/>
            </a:prstGeom>
            <a:noFill/>
          </p:spPr>
          <p:txBody>
            <a:bodyPr wrap="square" rtlCol="0">
              <a:spAutoFit/>
            </a:bodyPr>
            <a:lstStyle/>
            <a:p>
              <a:pPr lvl="0">
                <a:defRPr/>
              </a:pPr>
              <a:r>
                <a:rPr lang="zh-TW" altLang="en-US" sz="24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結論</a:t>
              </a:r>
              <a:endParaRPr lang="zh-CN"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95" name="原创设计师QQ69613753    _13">
              <a:extLst>
                <a:ext uri="{FF2B5EF4-FFF2-40B4-BE49-F238E27FC236}">
                  <a16:creationId xmlns:a16="http://schemas.microsoft.com/office/drawing/2014/main" id="{DAB9D30B-C9C2-4F14-84AB-C2E250067478}"/>
                </a:ext>
              </a:extLst>
            </p:cNvPr>
            <p:cNvSpPr/>
            <p:nvPr/>
          </p:nvSpPr>
          <p:spPr>
            <a:xfrm>
              <a:off x="6887633" y="4890514"/>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800" b="1" noProof="0" dirty="0">
                  <a:solidFill>
                    <a:srgbClr val="3B3838"/>
                  </a:solidFill>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5</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sp>
          <p:nvSpPr>
            <p:cNvPr id="96" name="矩形 95">
              <a:extLst>
                <a:ext uri="{FF2B5EF4-FFF2-40B4-BE49-F238E27FC236}">
                  <a16:creationId xmlns:a16="http://schemas.microsoft.com/office/drawing/2014/main" id="{C783E229-6CB6-45E9-BCB9-CAF430E94284}"/>
                </a:ext>
              </a:extLst>
            </p:cNvPr>
            <p:cNvSpPr/>
            <p:nvPr/>
          </p:nvSpPr>
          <p:spPr>
            <a:xfrm rot="18900000">
              <a:off x="6967778" y="4989104"/>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sp>
        <p:nvSpPr>
          <p:cNvPr id="2" name="投影片編號版面配置區 1"/>
          <p:cNvSpPr>
            <a:spLocks noGrp="1"/>
          </p:cNvSpPr>
          <p:nvPr>
            <p:ph type="sldNum" sz="quarter" idx="12"/>
          </p:nvPr>
        </p:nvSpPr>
        <p:spPr/>
        <p:txBody>
          <a:bodyPr/>
          <a:lstStyle/>
          <a:p>
            <a:fld id="{C216DB24-B25B-49D7-A066-6E012C0AC9EA}" type="slidenum">
              <a:rPr lang="zh-CN" altLang="en-US" smtClean="0"/>
              <a:t>2</a:t>
            </a:fld>
            <a:endParaRPr lang="zh-CN" altLang="en-US"/>
          </a:p>
        </p:txBody>
      </p:sp>
      <p:pic>
        <p:nvPicPr>
          <p:cNvPr id="25" name="圖片 24"/>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
        <p:nvSpPr>
          <p:cNvPr id="24" name="文本框 91">
            <a:extLst>
              <a:ext uri="{FF2B5EF4-FFF2-40B4-BE49-F238E27FC236}">
                <a16:creationId xmlns:a16="http://schemas.microsoft.com/office/drawing/2014/main" id="{AA23347A-99A2-46AC-A651-153CACA0D4FD}"/>
              </a:ext>
            </a:extLst>
          </p:cNvPr>
          <p:cNvSpPr txBox="1"/>
          <p:nvPr/>
        </p:nvSpPr>
        <p:spPr>
          <a:xfrm>
            <a:off x="2667062" y="3847593"/>
            <a:ext cx="3272201" cy="461665"/>
          </a:xfrm>
          <a:prstGeom prst="rect">
            <a:avLst/>
          </a:prstGeom>
          <a:noFill/>
        </p:spPr>
        <p:txBody>
          <a:bodyPr wrap="square" rtlCol="0">
            <a:spAutoFit/>
          </a:bodyPr>
          <a:lstStyle/>
          <a:p>
            <a:r>
              <a:rPr lang="zh-TW" altLang="en-US" sz="24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活動圖和實體關係圖</a:t>
            </a:r>
            <a:endParaRPr lang="zh-CN" altLang="en-US" sz="24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nvGrpSpPr>
          <p:cNvPr id="26" name="组合 80">
            <a:extLst>
              <a:ext uri="{FF2B5EF4-FFF2-40B4-BE49-F238E27FC236}">
                <a16:creationId xmlns:a16="http://schemas.microsoft.com/office/drawing/2014/main" id="{2369A331-EBC2-4165-975F-34F29B470ABB}"/>
              </a:ext>
            </a:extLst>
          </p:cNvPr>
          <p:cNvGrpSpPr/>
          <p:nvPr/>
        </p:nvGrpSpPr>
        <p:grpSpPr>
          <a:xfrm>
            <a:off x="6482251" y="3841385"/>
            <a:ext cx="914400" cy="914400"/>
            <a:chOff x="233397" y="4890514"/>
            <a:chExt cx="914400" cy="914400"/>
          </a:xfrm>
        </p:grpSpPr>
        <p:sp>
          <p:nvSpPr>
            <p:cNvPr id="27" name="原创设计师QQ69613753    _12">
              <a:extLst>
                <a:ext uri="{FF2B5EF4-FFF2-40B4-BE49-F238E27FC236}">
                  <a16:creationId xmlns:a16="http://schemas.microsoft.com/office/drawing/2014/main" id="{7E37B798-7F89-4C05-BDD5-C677A6D92884}"/>
                </a:ext>
              </a:extLst>
            </p:cNvPr>
            <p:cNvSpPr/>
            <p:nvPr/>
          </p:nvSpPr>
          <p:spPr>
            <a:xfrm>
              <a:off x="233397" y="4890514"/>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smtClean="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4</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sp>
          <p:nvSpPr>
            <p:cNvPr id="28" name="矩形 27">
              <a:extLst>
                <a:ext uri="{FF2B5EF4-FFF2-40B4-BE49-F238E27FC236}">
                  <a16:creationId xmlns:a16="http://schemas.microsoft.com/office/drawing/2014/main" id="{7E44E8DC-1B5F-4BE2-B278-DA163B5AD0C2}"/>
                </a:ext>
              </a:extLst>
            </p:cNvPr>
            <p:cNvSpPr/>
            <p:nvPr/>
          </p:nvSpPr>
          <p:spPr>
            <a:xfrm rot="18900000">
              <a:off x="317173" y="4989104"/>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sp>
        <p:nvSpPr>
          <p:cNvPr id="29" name="文本框 91">
            <a:extLst>
              <a:ext uri="{FF2B5EF4-FFF2-40B4-BE49-F238E27FC236}">
                <a16:creationId xmlns:a16="http://schemas.microsoft.com/office/drawing/2014/main" id="{AA23347A-99A2-46AC-A651-153CACA0D4FD}"/>
              </a:ext>
            </a:extLst>
          </p:cNvPr>
          <p:cNvSpPr txBox="1"/>
          <p:nvPr/>
        </p:nvSpPr>
        <p:spPr>
          <a:xfrm>
            <a:off x="7664848" y="4077276"/>
            <a:ext cx="3815952" cy="461665"/>
          </a:xfrm>
          <a:prstGeom prst="rect">
            <a:avLst/>
          </a:prstGeom>
          <a:noFill/>
        </p:spPr>
        <p:txBody>
          <a:bodyPr wrap="square" rtlCol="0">
            <a:spAutoFit/>
          </a:bodyPr>
          <a:lstStyle/>
          <a:p>
            <a:r>
              <a:rPr lang="zh-TW" altLang="en-US" sz="24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實作結果</a:t>
            </a:r>
            <a:endParaRPr lang="zh-CN" altLang="en-US" sz="24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Tree>
    <p:extLst>
      <p:ext uri="{BB962C8B-B14F-4D97-AF65-F5344CB8AC3E}">
        <p14:creationId xmlns:p14="http://schemas.microsoft.com/office/powerpoint/2010/main" val="1366112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活動圖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20</a:t>
            </a:fld>
            <a:endParaRPr lang="zh-CN" altLang="en-US"/>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pSp>
        <p:nvGrpSpPr>
          <p:cNvPr id="4" name="群組 3"/>
          <p:cNvGrpSpPr/>
          <p:nvPr/>
        </p:nvGrpSpPr>
        <p:grpSpPr>
          <a:xfrm>
            <a:off x="2728889" y="958688"/>
            <a:ext cx="9056711" cy="6762658"/>
            <a:chOff x="2728889" y="958688"/>
            <a:chExt cx="9056711" cy="6762658"/>
          </a:xfrm>
        </p:grpSpPr>
        <p:graphicFrame>
          <p:nvGraphicFramePr>
            <p:cNvPr id="2" name="物件 1"/>
            <p:cNvGraphicFramePr>
              <a:graphicFrameLocks noChangeAspect="1"/>
            </p:cNvGraphicFramePr>
            <p:nvPr>
              <p:extLst>
                <p:ext uri="{D42A27DB-BD31-4B8C-83A1-F6EECF244321}">
                  <p14:modId xmlns:p14="http://schemas.microsoft.com/office/powerpoint/2010/main" val="3370934875"/>
                </p:ext>
              </p:extLst>
            </p:nvPr>
          </p:nvGraphicFramePr>
          <p:xfrm>
            <a:off x="2728889" y="1164233"/>
            <a:ext cx="3864274" cy="5593522"/>
          </p:xfrm>
          <a:graphic>
            <a:graphicData uri="http://schemas.openxmlformats.org/presentationml/2006/ole">
              <mc:AlternateContent xmlns:mc="http://schemas.openxmlformats.org/markup-compatibility/2006">
                <mc:Choice xmlns:v="urn:schemas-microsoft-com:vml" Requires="v">
                  <p:oleObj spid="_x0000_s10288" name="Visio" r:id="rId6" imgW="7574209" imgH="10706155" progId="Visio.Drawing.15">
                    <p:embed/>
                  </p:oleObj>
                </mc:Choice>
                <mc:Fallback>
                  <p:oleObj name="Visio" r:id="rId6" imgW="7574209" imgH="10706155" progId="Visio.Drawing.15">
                    <p:embed/>
                    <p:pic>
                      <p:nvPicPr>
                        <p:cNvPr id="2" name="物件 1"/>
                        <p:cNvPicPr/>
                        <p:nvPr/>
                      </p:nvPicPr>
                      <p:blipFill>
                        <a:blip r:embed="rId7"/>
                        <a:stretch>
                          <a:fillRect/>
                        </a:stretch>
                      </p:blipFill>
                      <p:spPr>
                        <a:xfrm>
                          <a:off x="2728889" y="1164233"/>
                          <a:ext cx="3864274" cy="5593522"/>
                        </a:xfrm>
                        <a:prstGeom prst="rect">
                          <a:avLst/>
                        </a:prstGeom>
                      </p:spPr>
                    </p:pic>
                  </p:oleObj>
                </mc:Fallback>
              </mc:AlternateContent>
            </a:graphicData>
          </a:graphic>
        </p:graphicFrame>
        <p:graphicFrame>
          <p:nvGraphicFramePr>
            <p:cNvPr id="10" name="物件 9"/>
            <p:cNvGraphicFramePr>
              <a:graphicFrameLocks noChangeAspect="1"/>
            </p:cNvGraphicFramePr>
            <p:nvPr>
              <p:extLst>
                <p:ext uri="{D42A27DB-BD31-4B8C-83A1-F6EECF244321}">
                  <p14:modId xmlns:p14="http://schemas.microsoft.com/office/powerpoint/2010/main" val="747292231"/>
                </p:ext>
              </p:extLst>
            </p:nvPr>
          </p:nvGraphicFramePr>
          <p:xfrm>
            <a:off x="6424540" y="1210442"/>
            <a:ext cx="5361060" cy="6510904"/>
          </p:xfrm>
          <a:graphic>
            <a:graphicData uri="http://schemas.openxmlformats.org/presentationml/2006/ole">
              <mc:AlternateContent xmlns:mc="http://schemas.openxmlformats.org/markup-compatibility/2006">
                <mc:Choice xmlns:v="urn:schemas-microsoft-com:vml" Requires="v">
                  <p:oleObj spid="_x0000_s10289" name="Visio" r:id="rId8" imgW="14683563" imgH="20947530" progId="Visio.Drawing.15">
                    <p:embed/>
                  </p:oleObj>
                </mc:Choice>
                <mc:Fallback>
                  <p:oleObj name="Visio" r:id="rId8" imgW="14683563" imgH="20947530" progId="Visio.Drawing.15">
                    <p:embed/>
                    <p:pic>
                      <p:nvPicPr>
                        <p:cNvPr id="10" name="物件 9"/>
                        <p:cNvPicPr/>
                        <p:nvPr/>
                      </p:nvPicPr>
                      <p:blipFill>
                        <a:blip r:embed="rId9"/>
                        <a:stretch>
                          <a:fillRect/>
                        </a:stretch>
                      </p:blipFill>
                      <p:spPr>
                        <a:xfrm>
                          <a:off x="6424540" y="1210442"/>
                          <a:ext cx="5361060" cy="6510904"/>
                        </a:xfrm>
                        <a:prstGeom prst="rect">
                          <a:avLst/>
                        </a:prstGeom>
                      </p:spPr>
                    </p:pic>
                  </p:oleObj>
                </mc:Fallback>
              </mc:AlternateContent>
            </a:graphicData>
          </a:graphic>
        </p:graphicFrame>
        <p:sp>
          <p:nvSpPr>
            <p:cNvPr id="12" name="文字方塊 11"/>
            <p:cNvSpPr txBox="1"/>
            <p:nvPr/>
          </p:nvSpPr>
          <p:spPr>
            <a:xfrm>
              <a:off x="3922543" y="967154"/>
              <a:ext cx="1156469" cy="369332"/>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管理測驗</a:t>
              </a:r>
              <a:endParaRPr lang="zh-TW" altLang="en-US" dirty="0">
                <a:latin typeface="微軟正黑體" panose="020B0604030504040204" pitchFamily="34" charset="-120"/>
                <a:ea typeface="微軟正黑體" panose="020B0604030504040204" pitchFamily="34" charset="-120"/>
              </a:endParaRPr>
            </a:p>
          </p:txBody>
        </p:sp>
        <p:sp>
          <p:nvSpPr>
            <p:cNvPr id="13" name="文字方塊 12"/>
            <p:cNvSpPr txBox="1"/>
            <p:nvPr/>
          </p:nvSpPr>
          <p:spPr>
            <a:xfrm>
              <a:off x="7509766" y="958688"/>
              <a:ext cx="1156469" cy="369332"/>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管理助教</a:t>
              </a:r>
              <a:endParaRPr lang="zh-TW" altLang="en-US" dirty="0">
                <a:latin typeface="微軟正黑體" panose="020B0604030504040204" pitchFamily="34" charset="-120"/>
                <a:ea typeface="微軟正黑體" panose="020B0604030504040204" pitchFamily="34" charset="-120"/>
              </a:endParaRPr>
            </a:p>
          </p:txBody>
        </p:sp>
      </p:grpSp>
    </p:spTree>
    <p:extLst>
      <p:ext uri="{BB962C8B-B14F-4D97-AF65-F5344CB8AC3E}">
        <p14:creationId xmlns:p14="http://schemas.microsoft.com/office/powerpoint/2010/main" val="34514375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活動圖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21</a:t>
            </a:fld>
            <a:endParaRPr lang="zh-CN" altLang="en-US"/>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pSp>
        <p:nvGrpSpPr>
          <p:cNvPr id="4" name="群組 3"/>
          <p:cNvGrpSpPr/>
          <p:nvPr/>
        </p:nvGrpSpPr>
        <p:grpSpPr>
          <a:xfrm>
            <a:off x="2818218" y="1025388"/>
            <a:ext cx="6910998" cy="9228695"/>
            <a:chOff x="2818218" y="1025388"/>
            <a:chExt cx="6910998" cy="9228695"/>
          </a:xfrm>
        </p:grpSpPr>
        <p:graphicFrame>
          <p:nvGraphicFramePr>
            <p:cNvPr id="11" name="物件 10"/>
            <p:cNvGraphicFramePr>
              <a:graphicFrameLocks noChangeAspect="1"/>
            </p:cNvGraphicFramePr>
            <p:nvPr>
              <p:extLst>
                <p:ext uri="{D42A27DB-BD31-4B8C-83A1-F6EECF244321}">
                  <p14:modId xmlns:p14="http://schemas.microsoft.com/office/powerpoint/2010/main" val="2134304053"/>
                </p:ext>
              </p:extLst>
            </p:nvPr>
          </p:nvGraphicFramePr>
          <p:xfrm>
            <a:off x="2818218" y="1243260"/>
            <a:ext cx="3685616" cy="9010823"/>
          </p:xfrm>
          <a:graphic>
            <a:graphicData uri="http://schemas.openxmlformats.org/presentationml/2006/ole">
              <mc:AlternateContent xmlns:mc="http://schemas.openxmlformats.org/markup-compatibility/2006">
                <mc:Choice xmlns:v="urn:schemas-microsoft-com:vml" Requires="v">
                  <p:oleObj spid="_x0000_s11307" name="Visio" r:id="rId6" imgW="7574209" imgH="20947530" progId="Visio.Drawing.15">
                    <p:embed/>
                  </p:oleObj>
                </mc:Choice>
                <mc:Fallback>
                  <p:oleObj name="Visio" r:id="rId6" imgW="7574209" imgH="20947530" progId="Visio.Drawing.15">
                    <p:embed/>
                    <p:pic>
                      <p:nvPicPr>
                        <p:cNvPr id="11" name="物件 10"/>
                        <p:cNvPicPr/>
                        <p:nvPr/>
                      </p:nvPicPr>
                      <p:blipFill>
                        <a:blip r:embed="rId7"/>
                        <a:stretch>
                          <a:fillRect/>
                        </a:stretch>
                      </p:blipFill>
                      <p:spPr>
                        <a:xfrm>
                          <a:off x="2818218" y="1243260"/>
                          <a:ext cx="3685616" cy="9010823"/>
                        </a:xfrm>
                        <a:prstGeom prst="rect">
                          <a:avLst/>
                        </a:prstGeom>
                      </p:spPr>
                    </p:pic>
                  </p:oleObj>
                </mc:Fallback>
              </mc:AlternateContent>
            </a:graphicData>
          </a:graphic>
        </p:graphicFrame>
        <p:sp>
          <p:nvSpPr>
            <p:cNvPr id="17" name="文字方塊 16"/>
            <p:cNvSpPr txBox="1"/>
            <p:nvPr/>
          </p:nvSpPr>
          <p:spPr>
            <a:xfrm>
              <a:off x="3939476" y="1025388"/>
              <a:ext cx="1156469" cy="369332"/>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管理文章</a:t>
              </a:r>
              <a:endParaRPr lang="zh-TW" altLang="en-US" dirty="0">
                <a:latin typeface="微軟正黑體" panose="020B0604030504040204" pitchFamily="34" charset="-120"/>
                <a:ea typeface="微軟正黑體" panose="020B0604030504040204" pitchFamily="34" charset="-120"/>
              </a:endParaRPr>
            </a:p>
          </p:txBody>
        </p:sp>
        <p:sp>
          <p:nvSpPr>
            <p:cNvPr id="19" name="文字方塊 18"/>
            <p:cNvSpPr txBox="1"/>
            <p:nvPr/>
          </p:nvSpPr>
          <p:spPr>
            <a:xfrm>
              <a:off x="7425268" y="1031840"/>
              <a:ext cx="1642532" cy="369332"/>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學習狀</a:t>
              </a:r>
              <a:r>
                <a:rPr lang="zh-TW" altLang="en-US" dirty="0">
                  <a:latin typeface="微軟正黑體" panose="020B0604030504040204" pitchFamily="34" charset="-120"/>
                  <a:ea typeface="微軟正黑體" panose="020B0604030504040204" pitchFamily="34" charset="-120"/>
                </a:rPr>
                <a:t>況</a:t>
              </a:r>
              <a:r>
                <a:rPr lang="zh-TW" altLang="en-US" dirty="0" smtClean="0">
                  <a:latin typeface="微軟正黑體" panose="020B0604030504040204" pitchFamily="34" charset="-120"/>
                  <a:ea typeface="微軟正黑體" panose="020B0604030504040204" pitchFamily="34" charset="-120"/>
                </a:rPr>
                <a:t>分析</a:t>
              </a:r>
              <a:endParaRPr lang="zh-TW" altLang="en-US" dirty="0">
                <a:latin typeface="微軟正黑體" panose="020B0604030504040204" pitchFamily="34" charset="-120"/>
                <a:ea typeface="微軟正黑體" panose="020B0604030504040204" pitchFamily="34" charset="-120"/>
              </a:endParaRPr>
            </a:p>
          </p:txBody>
        </p:sp>
        <p:graphicFrame>
          <p:nvGraphicFramePr>
            <p:cNvPr id="2" name="物件 1"/>
            <p:cNvGraphicFramePr>
              <a:graphicFrameLocks noChangeAspect="1"/>
            </p:cNvGraphicFramePr>
            <p:nvPr>
              <p:extLst>
                <p:ext uri="{D42A27DB-BD31-4B8C-83A1-F6EECF244321}">
                  <p14:modId xmlns:p14="http://schemas.microsoft.com/office/powerpoint/2010/main" val="3782545688"/>
                </p:ext>
              </p:extLst>
            </p:nvPr>
          </p:nvGraphicFramePr>
          <p:xfrm>
            <a:off x="6666766" y="1352861"/>
            <a:ext cx="3062450" cy="5273532"/>
          </p:xfrm>
          <a:graphic>
            <a:graphicData uri="http://schemas.openxmlformats.org/presentationml/2006/ole">
              <mc:AlternateContent xmlns:mc="http://schemas.openxmlformats.org/markup-compatibility/2006">
                <mc:Choice xmlns:v="urn:schemas-microsoft-com:vml" Requires="v">
                  <p:oleObj spid="_x0000_s11308" name="Visio" r:id="rId8" imgW="6385489" imgH="11003359" progId="Visio.Drawing.15">
                    <p:embed/>
                  </p:oleObj>
                </mc:Choice>
                <mc:Fallback>
                  <p:oleObj name="Visio" r:id="rId8" imgW="6385489" imgH="11003359" progId="Visio.Drawing.15">
                    <p:embed/>
                    <p:pic>
                      <p:nvPicPr>
                        <p:cNvPr id="0" name=""/>
                        <p:cNvPicPr/>
                        <p:nvPr/>
                      </p:nvPicPr>
                      <p:blipFill>
                        <a:blip r:embed="rId9"/>
                        <a:stretch>
                          <a:fillRect/>
                        </a:stretch>
                      </p:blipFill>
                      <p:spPr>
                        <a:xfrm>
                          <a:off x="6666766" y="1352861"/>
                          <a:ext cx="3062450" cy="5273532"/>
                        </a:xfrm>
                        <a:prstGeom prst="rect">
                          <a:avLst/>
                        </a:prstGeom>
                      </p:spPr>
                    </p:pic>
                  </p:oleObj>
                </mc:Fallback>
              </mc:AlternateContent>
            </a:graphicData>
          </a:graphic>
        </p:graphicFrame>
      </p:grpSp>
    </p:spTree>
    <p:extLst>
      <p:ext uri="{BB962C8B-B14F-4D97-AF65-F5344CB8AC3E}">
        <p14:creationId xmlns:p14="http://schemas.microsoft.com/office/powerpoint/2010/main" val="19579532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925"/>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92562" y="2413071"/>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4</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
        <p:nvSpPr>
          <p:cNvPr id="7" name="文本框 10"/>
          <p:cNvSpPr txBox="1"/>
          <p:nvPr/>
        </p:nvSpPr>
        <p:spPr>
          <a:xfrm>
            <a:off x="5499687" y="3228678"/>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實作結果</a:t>
            </a:r>
            <a:endParaRPr lang="en-US" altLang="zh-TW"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Tree>
    <p:extLst>
      <p:ext uri="{BB962C8B-B14F-4D97-AF65-F5344CB8AC3E}">
        <p14:creationId xmlns:p14="http://schemas.microsoft.com/office/powerpoint/2010/main" val="2321007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介紹影片</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 name="投影片編號版面配置區 1"/>
          <p:cNvSpPr>
            <a:spLocks noGrp="1"/>
          </p:cNvSpPr>
          <p:nvPr>
            <p:ph type="sldNum" sz="quarter" idx="12"/>
          </p:nvPr>
        </p:nvSpPr>
        <p:spPr/>
        <p:txBody>
          <a:bodyPr/>
          <a:lstStyle/>
          <a:p>
            <a:fld id="{C216DB24-B25B-49D7-A066-6E012C0AC9EA}" type="slidenum">
              <a:rPr lang="zh-CN" altLang="en-US" smtClean="0"/>
              <a:t>23</a:t>
            </a:fld>
            <a:endParaRPr lang="zh-CN" altLang="en-US"/>
          </a:p>
        </p:txBody>
      </p:sp>
      <p:pic>
        <p:nvPicPr>
          <p:cNvPr id="5" name="圖片 4">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7905" y="1243826"/>
            <a:ext cx="4876190" cy="4876190"/>
          </a:xfrm>
          <a:prstGeom prst="rect">
            <a:avLst/>
          </a:prstGeom>
        </p:spPr>
      </p:pic>
      <p:pic>
        <p:nvPicPr>
          <p:cNvPr id="8" name="圖片 7"/>
          <p:cNvPicPr>
            <a:picLocks noChangeAspect="1"/>
          </p:cNvPicPr>
          <p:nvPr/>
        </p:nvPicPr>
        <p:blipFill>
          <a:blip r:embed="rId5" cstate="hqprint">
            <a:extLst>
              <a:ext uri="{BEBA8EAE-BF5A-486C-A8C5-ECC9F3942E4B}">
                <a14:imgProps xmlns:a14="http://schemas.microsoft.com/office/drawing/2010/main">
                  <a14:imgLayer r:embed="rId6">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17191865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par>
                                <p:cTn id="8" presetID="53" presetClass="entr" presetSubtype="16"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p:cTn id="10" dur="500" fill="hold"/>
                                        <p:tgtEl>
                                          <p:spTgt spid="5"/>
                                        </p:tgtEl>
                                        <p:attrNameLst>
                                          <p:attrName>ppt_w</p:attrName>
                                        </p:attrNameLst>
                                      </p:cBhvr>
                                      <p:tavLst>
                                        <p:tav tm="0">
                                          <p:val>
                                            <p:fltVal val="0"/>
                                          </p:val>
                                        </p:tav>
                                        <p:tav tm="100000">
                                          <p:val>
                                            <p:strVal val="#ppt_w"/>
                                          </p:val>
                                        </p:tav>
                                      </p:tavLst>
                                    </p:anim>
                                    <p:anim calcmode="lin" valueType="num">
                                      <p:cBhvr>
                                        <p:cTn id="11" dur="500" fill="hold"/>
                                        <p:tgtEl>
                                          <p:spTgt spid="5"/>
                                        </p:tgtEl>
                                        <p:attrNameLst>
                                          <p:attrName>ppt_h</p:attrName>
                                        </p:attrNameLst>
                                      </p:cBhvr>
                                      <p:tavLst>
                                        <p:tav tm="0">
                                          <p:val>
                                            <p:fltVal val="0"/>
                                          </p:val>
                                        </p:tav>
                                        <p:tav tm="100000">
                                          <p:val>
                                            <p:strVal val="#ppt_h"/>
                                          </p:val>
                                        </p:tav>
                                      </p:tavLst>
                                    </p:anim>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92562" y="2413071"/>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5</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結論</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7454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剪去同側角落矩形 14"/>
          <p:cNvSpPr/>
          <p:nvPr/>
        </p:nvSpPr>
        <p:spPr>
          <a:xfrm rot="5400000">
            <a:off x="570587" y="4476922"/>
            <a:ext cx="1577132" cy="1213960"/>
          </a:xfrm>
          <a:prstGeom prst="snip2SameRect">
            <a:avLst/>
          </a:prstGeom>
          <a:solidFill>
            <a:srgbClr val="FCB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剪去同側角落矩形 12"/>
          <p:cNvSpPr/>
          <p:nvPr/>
        </p:nvSpPr>
        <p:spPr>
          <a:xfrm rot="5400000">
            <a:off x="149436" y="1924836"/>
            <a:ext cx="2419435" cy="1213959"/>
          </a:xfrm>
          <a:prstGeom prst="snip2SameRect">
            <a:avLst/>
          </a:prstGeom>
          <a:solidFill>
            <a:srgbClr val="FF5B62">
              <a:alpha val="71000"/>
            </a:srgbClr>
          </a:solidFill>
          <a:ln>
            <a:no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結論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2" name="群組 11"/>
          <p:cNvGrpSpPr/>
          <p:nvPr/>
        </p:nvGrpSpPr>
        <p:grpSpPr>
          <a:xfrm>
            <a:off x="2917238" y="1322098"/>
            <a:ext cx="8156837" cy="4550368"/>
            <a:chOff x="1748226" y="1185657"/>
            <a:chExt cx="8156837" cy="4550368"/>
          </a:xfrm>
        </p:grpSpPr>
        <p:sp>
          <p:nvSpPr>
            <p:cNvPr id="2" name="矩形 1"/>
            <p:cNvSpPr/>
            <p:nvPr/>
          </p:nvSpPr>
          <p:spPr>
            <a:xfrm>
              <a:off x="2488262" y="1275389"/>
              <a:ext cx="7416801" cy="4401205"/>
            </a:xfrm>
            <a:prstGeom prst="rect">
              <a:avLst/>
            </a:prstGeom>
          </p:spPr>
          <p:txBody>
            <a:bodyPr wrap="square">
              <a:spAutoFit/>
            </a:bodyPr>
            <a:lstStyle/>
            <a:p>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顛覆傳統實體教室的學習模式</a:t>
              </a:r>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提供學生</a:t>
              </a:r>
              <a:r>
                <a:rPr lang="zh-TW" altLang="en-US" sz="2800" dirty="0" smtClean="0">
                  <a:latin typeface="微軟正黑體" panose="020B0604030504040204" pitchFamily="34" charset="-120"/>
                  <a:ea typeface="微軟正黑體" panose="020B0604030504040204" pitchFamily="34" charset="-120"/>
                  <a:cs typeface="Times New Roman" panose="02020603050405020304" pitchFamily="18" charset="0"/>
                </a:rPr>
                <a:t>自主學習的環境</a:t>
              </a:r>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800" dirty="0">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en-US" sz="2800" dirty="0" smtClean="0">
                  <a:latin typeface="微軟正黑體" panose="020B0604030504040204" pitchFamily="34" charset="-120"/>
                  <a:ea typeface="微軟正黑體" panose="020B0604030504040204" pitchFamily="34" charset="-120"/>
                  <a:cs typeface="Times New Roman" panose="02020603050405020304" pitchFamily="18" charset="0"/>
                </a:rPr>
                <a:t>利用</a:t>
              </a:r>
              <a:r>
                <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RFM</a:t>
              </a:r>
              <a:r>
                <a:rPr lang="zh-TW" altLang="en-US" sz="2800" dirty="0" smtClean="0">
                  <a:latin typeface="微軟正黑體" panose="020B0604030504040204" pitchFamily="34" charset="-120"/>
                  <a:ea typeface="微軟正黑體" panose="020B0604030504040204" pitchFamily="34" charset="-120"/>
                  <a:cs typeface="Times New Roman" panose="02020603050405020304" pitchFamily="18" charset="0"/>
                </a:rPr>
                <a:t>模</a:t>
              </a:r>
              <a:r>
                <a:rPr lang="zh-TW" altLang="en-US" sz="2800" dirty="0">
                  <a:latin typeface="微軟正黑體" panose="020B0604030504040204" pitchFamily="34" charset="-120"/>
                  <a:ea typeface="微軟正黑體" panose="020B0604030504040204" pitchFamily="34" charset="-120"/>
                  <a:cs typeface="Times New Roman" panose="02020603050405020304" pitchFamily="18" charset="0"/>
                </a:rPr>
                <a:t>型</a:t>
              </a:r>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協助</a:t>
              </a:r>
              <a:r>
                <a:rPr lang="zh-TW" altLang="zh-TW" sz="2800" dirty="0">
                  <a:latin typeface="微軟正黑體" panose="020B0604030504040204" pitchFamily="34" charset="-120"/>
                  <a:ea typeface="微軟正黑體" panose="020B0604030504040204" pitchFamily="34" charset="-120"/>
                  <a:cs typeface="Times New Roman" panose="02020603050405020304" pitchFamily="18" charset="0"/>
                </a:rPr>
                <a:t>教師找出學生學習問題</a:t>
              </a:r>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所在</a:t>
              </a:r>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800" dirty="0">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en-US" sz="2800" dirty="0" smtClean="0">
                  <a:latin typeface="微軟正黑體" panose="020B0604030504040204" pitchFamily="34" charset="-120"/>
                  <a:ea typeface="微軟正黑體" panose="020B0604030504040204" pitchFamily="34" charset="-120"/>
                  <a:cs typeface="Times New Roman" panose="02020603050405020304" pitchFamily="18" charset="0"/>
                </a:rPr>
                <a:t>教師可在程式</a:t>
              </a:r>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練習</a:t>
              </a:r>
              <a:r>
                <a:rPr lang="zh-TW" altLang="zh-TW" sz="2800" dirty="0">
                  <a:latin typeface="微軟正黑體" panose="020B0604030504040204" pitchFamily="34" charset="-120"/>
                  <a:ea typeface="微軟正黑體" panose="020B0604030504040204" pitchFamily="34" charset="-120"/>
                  <a:cs typeface="Times New Roman" panose="02020603050405020304" pitchFamily="18" charset="0"/>
                </a:rPr>
                <a:t>區發佈練習</a:t>
              </a:r>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題目</a:t>
              </a:r>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800" dirty="0">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zh-TW" sz="2800" dirty="0" smtClean="0">
                  <a:latin typeface="微軟正黑體" panose="020B0604030504040204" pitchFamily="34" charset="-120"/>
                  <a:ea typeface="微軟正黑體" panose="020B0604030504040204" pitchFamily="34" charset="-120"/>
                </a:rPr>
                <a:t>導入</a:t>
              </a:r>
              <a:r>
                <a:rPr lang="zh-TW" altLang="en-US" sz="2800" dirty="0" smtClean="0">
                  <a:latin typeface="微軟正黑體" panose="020B0604030504040204" pitchFamily="34" charset="-120"/>
                  <a:ea typeface="微軟正黑體" panose="020B0604030504040204" pitchFamily="34" charset="-120"/>
                </a:rPr>
                <a:t>人工智慧技術</a:t>
              </a:r>
              <a:r>
                <a:rPr lang="zh-TW" altLang="zh-TW" sz="2800" dirty="0" smtClean="0">
                  <a:latin typeface="微軟正黑體" panose="020B0604030504040204" pitchFamily="34" charset="-120"/>
                  <a:ea typeface="微軟正黑體" panose="020B0604030504040204" pitchFamily="34" charset="-120"/>
                </a:rPr>
                <a:t>進行</a:t>
              </a:r>
              <a:r>
                <a:rPr lang="zh-TW" altLang="zh-TW" sz="2800" dirty="0">
                  <a:latin typeface="微軟正黑體" panose="020B0604030504040204" pitchFamily="34" charset="-120"/>
                  <a:ea typeface="微軟正黑體" panose="020B0604030504040204" pitchFamily="34" charset="-120"/>
                </a:rPr>
                <a:t>預測學生</a:t>
              </a:r>
              <a:r>
                <a:rPr lang="zh-TW" altLang="zh-TW" sz="2800" dirty="0" smtClean="0">
                  <a:latin typeface="微軟正黑體" panose="020B0604030504040204" pitchFamily="34" charset="-120"/>
                  <a:ea typeface="微軟正黑體" panose="020B0604030504040204" pitchFamily="34" charset="-120"/>
                </a:rPr>
                <a:t>的</a:t>
              </a:r>
              <a:r>
                <a:rPr lang="zh-TW" altLang="en-US" sz="2800" dirty="0" smtClean="0">
                  <a:latin typeface="微軟正黑體" panose="020B0604030504040204" pitchFamily="34" charset="-120"/>
                  <a:ea typeface="微軟正黑體" panose="020B0604030504040204" pitchFamily="34" charset="-120"/>
                </a:rPr>
                <a:t>學習成效</a:t>
              </a:r>
              <a:endParaRPr lang="zh-TW" altLang="en-US" sz="2800" dirty="0">
                <a:latin typeface="微軟正黑體" panose="020B0604030504040204" pitchFamily="34" charset="-120"/>
                <a:ea typeface="微軟正黑體" panose="020B0604030504040204" pitchFamily="34" charset="-120"/>
              </a:endParaRPr>
            </a:p>
          </p:txBody>
        </p:sp>
        <p:pic>
          <p:nvPicPr>
            <p:cNvPr id="5" name="圖片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751209" y="1185657"/>
              <a:ext cx="737053" cy="737053"/>
            </a:xfrm>
            <a:prstGeom prst="rect">
              <a:avLst/>
            </a:prstGeom>
          </p:spPr>
        </p:pic>
        <p:pic>
          <p:nvPicPr>
            <p:cNvPr id="8" name="圖片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772148" y="2035242"/>
              <a:ext cx="716114" cy="716114"/>
            </a:xfrm>
            <a:prstGeom prst="rect">
              <a:avLst/>
            </a:prstGeom>
          </p:spPr>
        </p:pic>
        <p:pic>
          <p:nvPicPr>
            <p:cNvPr id="9" name="圖片 8"/>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748226" y="4158894"/>
              <a:ext cx="737053" cy="737053"/>
            </a:xfrm>
            <a:prstGeom prst="rect">
              <a:avLst/>
            </a:prstGeom>
          </p:spPr>
        </p:pic>
        <p:pic>
          <p:nvPicPr>
            <p:cNvPr id="10" name="圖片 9"/>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748226" y="4998159"/>
              <a:ext cx="737866" cy="737866"/>
            </a:xfrm>
            <a:prstGeom prst="rect">
              <a:avLst/>
            </a:prstGeom>
          </p:spPr>
        </p:pic>
        <p:pic>
          <p:nvPicPr>
            <p:cNvPr id="11" name="圖片 10"/>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772148" y="2868037"/>
              <a:ext cx="737053" cy="737053"/>
            </a:xfrm>
            <a:prstGeom prst="rect">
              <a:avLst/>
            </a:prstGeom>
          </p:spPr>
        </p:pic>
      </p:grpSp>
      <p:sp>
        <p:nvSpPr>
          <p:cNvPr id="3" name="投影片編號版面配置區 2"/>
          <p:cNvSpPr>
            <a:spLocks noGrp="1"/>
          </p:cNvSpPr>
          <p:nvPr>
            <p:ph type="sldNum" sz="quarter" idx="12"/>
          </p:nvPr>
        </p:nvSpPr>
        <p:spPr>
          <a:xfrm>
            <a:off x="8330388" y="6356350"/>
            <a:ext cx="2743200" cy="365125"/>
          </a:xfrm>
        </p:spPr>
        <p:txBody>
          <a:bodyPr/>
          <a:lstStyle/>
          <a:p>
            <a:fld id="{C216DB24-B25B-49D7-A066-6E012C0AC9EA}" type="slidenum">
              <a:rPr lang="zh-CN" altLang="en-US" smtClean="0"/>
              <a:t>25</a:t>
            </a:fld>
            <a:endParaRPr lang="zh-CN" altLang="en-US"/>
          </a:p>
        </p:txBody>
      </p:sp>
      <p:sp>
        <p:nvSpPr>
          <p:cNvPr id="6" name="等腰三角形 5"/>
          <p:cNvSpPr/>
          <p:nvPr/>
        </p:nvSpPr>
        <p:spPr>
          <a:xfrm rot="5400000">
            <a:off x="2012259" y="2244258"/>
            <a:ext cx="690228" cy="542020"/>
          </a:xfrm>
          <a:prstGeom prst="triangle">
            <a:avLst/>
          </a:prstGeom>
          <a:solidFill>
            <a:srgbClr val="FF5B62">
              <a:alpha val="71000"/>
            </a:srgbClr>
          </a:solidFill>
          <a:ln>
            <a:no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等腰三角形 15"/>
          <p:cNvSpPr/>
          <p:nvPr/>
        </p:nvSpPr>
        <p:spPr>
          <a:xfrm rot="5400000">
            <a:off x="2012259" y="4812890"/>
            <a:ext cx="690228" cy="542020"/>
          </a:xfrm>
          <a:prstGeom prst="triangle">
            <a:avLst/>
          </a:prstGeom>
          <a:solidFill>
            <a:srgbClr val="FCB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p:cNvSpPr txBox="1"/>
          <p:nvPr/>
        </p:nvSpPr>
        <p:spPr>
          <a:xfrm>
            <a:off x="1006188" y="1975280"/>
            <a:ext cx="677108" cy="1108920"/>
          </a:xfrm>
          <a:prstGeom prst="rect">
            <a:avLst/>
          </a:prstGeom>
          <a:noFill/>
        </p:spPr>
        <p:txBody>
          <a:bodyPr vert="eaVert" wrap="square" rtlCol="0">
            <a:spAutoFit/>
          </a:bodyPr>
          <a:lstStyle/>
          <a:p>
            <a:r>
              <a:rPr lang="zh-TW" altLang="en-US" sz="3200" b="1" dirty="0" smtClean="0">
                <a:solidFill>
                  <a:schemeClr val="bg1"/>
                </a:solidFill>
                <a:latin typeface="微软雅黑" panose="020B0503020204020204" pitchFamily="34" charset="-122"/>
                <a:ea typeface="微软雅黑" panose="020B0503020204020204" pitchFamily="34" charset="-122"/>
              </a:rPr>
              <a:t>現 在</a:t>
            </a:r>
            <a:endParaRPr lang="zh-TW" altLang="en-US" sz="3600" b="1" dirty="0">
              <a:solidFill>
                <a:schemeClr val="bg1"/>
              </a:solidFill>
              <a:latin typeface="微软雅黑" panose="020B0503020204020204" pitchFamily="34" charset="-122"/>
              <a:ea typeface="微软雅黑" panose="020B0503020204020204" pitchFamily="34" charset="-122"/>
            </a:endParaRPr>
          </a:p>
        </p:txBody>
      </p:sp>
      <p:sp>
        <p:nvSpPr>
          <p:cNvPr id="21" name="文字方塊 20"/>
          <p:cNvSpPr txBox="1"/>
          <p:nvPr/>
        </p:nvSpPr>
        <p:spPr>
          <a:xfrm>
            <a:off x="1021159" y="4555566"/>
            <a:ext cx="677108" cy="1056668"/>
          </a:xfrm>
          <a:prstGeom prst="rect">
            <a:avLst/>
          </a:prstGeom>
          <a:noFill/>
        </p:spPr>
        <p:txBody>
          <a:bodyPr vert="eaVert" wrap="square" rtlCol="0">
            <a:spAutoFit/>
          </a:bodyPr>
          <a:lstStyle/>
          <a:p>
            <a:r>
              <a:rPr lang="zh-TW" altLang="en-US" sz="3200" b="1" dirty="0" smtClean="0">
                <a:solidFill>
                  <a:schemeClr val="bg1"/>
                </a:solidFill>
                <a:latin typeface="微软雅黑" panose="020B0503020204020204" pitchFamily="34" charset="-122"/>
                <a:ea typeface="微软雅黑" panose="020B0503020204020204" pitchFamily="34" charset="-122"/>
              </a:rPr>
              <a:t>未 來</a:t>
            </a:r>
            <a:endParaRPr lang="zh-TW" altLang="en-US" sz="3600" b="1" dirty="0">
              <a:solidFill>
                <a:schemeClr val="bg1"/>
              </a:solidFill>
              <a:latin typeface="微软雅黑" panose="020B0503020204020204" pitchFamily="34" charset="-122"/>
              <a:ea typeface="微软雅黑" panose="020B0503020204020204" pitchFamily="34" charset="-122"/>
            </a:endParaRPr>
          </a:p>
        </p:txBody>
      </p:sp>
      <p:pic>
        <p:nvPicPr>
          <p:cNvPr id="20" name="圖片 19"/>
          <p:cNvPicPr>
            <a:picLocks noChangeAspect="1"/>
          </p:cNvPicPr>
          <p:nvPr/>
        </p:nvPicPr>
        <p:blipFill>
          <a:blip r:embed="rId8" cstate="hqprint">
            <a:extLst>
              <a:ext uri="{BEBA8EAE-BF5A-486C-A8C5-ECC9F3942E4B}">
                <a14:imgProps xmlns:a14="http://schemas.microsoft.com/office/drawing/2010/main">
                  <a14:imgLayer r:embed="rId9">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6590856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par>
                                <p:cTn id="8" presetID="2" presetClass="entr" presetSubtype="2"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500" fill="hold"/>
                                        <p:tgtEl>
                                          <p:spTgt spid="12"/>
                                        </p:tgtEl>
                                        <p:attrNameLst>
                                          <p:attrName>ppt_x</p:attrName>
                                        </p:attrNameLst>
                                      </p:cBhvr>
                                      <p:tavLst>
                                        <p:tav tm="0">
                                          <p:val>
                                            <p:strVal val="1+#ppt_w/2"/>
                                          </p:val>
                                        </p:tav>
                                        <p:tav tm="100000">
                                          <p:val>
                                            <p:strVal val="#ppt_x"/>
                                          </p:val>
                                        </p:tav>
                                      </p:tavLst>
                                    </p:anim>
                                    <p:anim calcmode="lin" valueType="num">
                                      <p:cBhvr additive="base">
                                        <p:cTn id="11" dur="500" fill="hold"/>
                                        <p:tgtEl>
                                          <p:spTgt spid="12"/>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additive="base">
                                        <p:cTn id="14" dur="500" fill="hold"/>
                                        <p:tgtEl>
                                          <p:spTgt spid="15"/>
                                        </p:tgtEl>
                                        <p:attrNameLst>
                                          <p:attrName>ppt_x</p:attrName>
                                        </p:attrNameLst>
                                      </p:cBhvr>
                                      <p:tavLst>
                                        <p:tav tm="0">
                                          <p:val>
                                            <p:strVal val="1+#ppt_w/2"/>
                                          </p:val>
                                        </p:tav>
                                        <p:tav tm="100000">
                                          <p:val>
                                            <p:strVal val="#ppt_x"/>
                                          </p:val>
                                        </p:tav>
                                      </p:tavLst>
                                    </p:anim>
                                    <p:anim calcmode="lin" valueType="num">
                                      <p:cBhvr additive="base">
                                        <p:cTn id="15" dur="500" fill="hold"/>
                                        <p:tgtEl>
                                          <p:spTgt spid="15"/>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1+#ppt_w/2"/>
                                          </p:val>
                                        </p:tav>
                                        <p:tav tm="100000">
                                          <p:val>
                                            <p:strVal val="#ppt_x"/>
                                          </p:val>
                                        </p:tav>
                                      </p:tavLst>
                                    </p:anim>
                                    <p:anim calcmode="lin" valueType="num">
                                      <p:cBhvr additive="base">
                                        <p:cTn id="19" dur="500" fill="hold"/>
                                        <p:tgtEl>
                                          <p:spTgt spid="13"/>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1+#ppt_w/2"/>
                                          </p:val>
                                        </p:tav>
                                        <p:tav tm="100000">
                                          <p:val>
                                            <p:strVal val="#ppt_x"/>
                                          </p:val>
                                        </p:tav>
                                      </p:tavLst>
                                    </p:anim>
                                    <p:anim calcmode="lin" valueType="num">
                                      <p:cBhvr additive="base">
                                        <p:cTn id="27" dur="500" fill="hold"/>
                                        <p:tgtEl>
                                          <p:spTgt spid="16"/>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fill="hold"/>
                                        <p:tgtEl>
                                          <p:spTgt spid="17"/>
                                        </p:tgtEl>
                                        <p:attrNameLst>
                                          <p:attrName>ppt_x</p:attrName>
                                        </p:attrNameLst>
                                      </p:cBhvr>
                                      <p:tavLst>
                                        <p:tav tm="0">
                                          <p:val>
                                            <p:strVal val="1+#ppt_w/2"/>
                                          </p:val>
                                        </p:tav>
                                        <p:tav tm="100000">
                                          <p:val>
                                            <p:strVal val="#ppt_x"/>
                                          </p:val>
                                        </p:tav>
                                      </p:tavLst>
                                    </p:anim>
                                    <p:anim calcmode="lin" valueType="num">
                                      <p:cBhvr additive="base">
                                        <p:cTn id="31" dur="500" fill="hold"/>
                                        <p:tgtEl>
                                          <p:spTgt spid="17"/>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additive="base">
                                        <p:cTn id="34" dur="500" fill="hold"/>
                                        <p:tgtEl>
                                          <p:spTgt spid="21"/>
                                        </p:tgtEl>
                                        <p:attrNameLst>
                                          <p:attrName>ppt_x</p:attrName>
                                        </p:attrNameLst>
                                      </p:cBhvr>
                                      <p:tavLst>
                                        <p:tav tm="0">
                                          <p:val>
                                            <p:strVal val="1+#ppt_w/2"/>
                                          </p:val>
                                        </p:tav>
                                        <p:tav tm="100000">
                                          <p:val>
                                            <p:strVal val="#ppt_x"/>
                                          </p:val>
                                        </p:tav>
                                      </p:tavLst>
                                    </p:anim>
                                    <p:anim calcmode="lin" valueType="num">
                                      <p:cBhvr additive="base">
                                        <p:cTn id="35"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6" grpId="0" animBg="1"/>
      <p:bldP spid="16" grpId="0" animBg="1"/>
      <p:bldP spid="17" grpId="0"/>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分工</a:t>
              </a:r>
              <a:r>
                <a:rPr lang="zh-TW" altLang="en-US" sz="3200" noProof="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表</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 name="投影片編號版面配置區 1"/>
          <p:cNvSpPr>
            <a:spLocks noGrp="1"/>
          </p:cNvSpPr>
          <p:nvPr>
            <p:ph type="sldNum" sz="quarter" idx="12"/>
          </p:nvPr>
        </p:nvSpPr>
        <p:spPr/>
        <p:txBody>
          <a:bodyPr/>
          <a:lstStyle/>
          <a:p>
            <a:fld id="{C216DB24-B25B-49D7-A066-6E012C0AC9EA}" type="slidenum">
              <a:rPr lang="zh-CN" altLang="en-US" smtClean="0"/>
              <a:t>26</a:t>
            </a:fld>
            <a:endParaRPr lang="zh-CN" altLang="en-US"/>
          </a:p>
        </p:txBody>
      </p:sp>
      <p:pic>
        <p:nvPicPr>
          <p:cNvPr id="8" name="圖片 7"/>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aphicFrame>
        <p:nvGraphicFramePr>
          <p:cNvPr id="3" name="表格 2"/>
          <p:cNvGraphicFramePr>
            <a:graphicFrameLocks noGrp="1"/>
          </p:cNvGraphicFramePr>
          <p:nvPr>
            <p:extLst>
              <p:ext uri="{D42A27DB-BD31-4B8C-83A1-F6EECF244321}">
                <p14:modId xmlns:p14="http://schemas.microsoft.com/office/powerpoint/2010/main" val="1163967220"/>
              </p:ext>
            </p:extLst>
          </p:nvPr>
        </p:nvGraphicFramePr>
        <p:xfrm>
          <a:off x="1610868" y="1865375"/>
          <a:ext cx="8970265" cy="3465575"/>
        </p:xfrm>
        <a:graphic>
          <a:graphicData uri="http://schemas.openxmlformats.org/drawingml/2006/table">
            <a:tbl>
              <a:tblPr firstRow="1" firstCol="1" bandRow="1" bandCol="1">
                <a:tableStyleId>{5C22544A-7EE6-4342-B048-85BDC9FD1C3A}</a:tableStyleId>
              </a:tblPr>
              <a:tblGrid>
                <a:gridCol w="1731364">
                  <a:extLst>
                    <a:ext uri="{9D8B030D-6E8A-4147-A177-3AD203B41FA5}">
                      <a16:colId xmlns:a16="http://schemas.microsoft.com/office/drawing/2014/main" val="3215833142"/>
                    </a:ext>
                  </a:extLst>
                </a:gridCol>
                <a:gridCol w="1207308">
                  <a:extLst>
                    <a:ext uri="{9D8B030D-6E8A-4147-A177-3AD203B41FA5}">
                      <a16:colId xmlns:a16="http://schemas.microsoft.com/office/drawing/2014/main" val="1635013426"/>
                    </a:ext>
                  </a:extLst>
                </a:gridCol>
                <a:gridCol w="3961076">
                  <a:extLst>
                    <a:ext uri="{9D8B030D-6E8A-4147-A177-3AD203B41FA5}">
                      <a16:colId xmlns:a16="http://schemas.microsoft.com/office/drawing/2014/main" val="207570762"/>
                    </a:ext>
                  </a:extLst>
                </a:gridCol>
                <a:gridCol w="2070517">
                  <a:extLst>
                    <a:ext uri="{9D8B030D-6E8A-4147-A177-3AD203B41FA5}">
                      <a16:colId xmlns:a16="http://schemas.microsoft.com/office/drawing/2014/main" val="3881410063"/>
                    </a:ext>
                  </a:extLst>
                </a:gridCol>
              </a:tblGrid>
              <a:tr h="693115">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學號</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姓名</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主要工作項目</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貢獻度</a:t>
                      </a:r>
                      <a:r>
                        <a:rPr lang="en-US" sz="1600" kern="100">
                          <a:effectLst/>
                          <a:latin typeface="微軟正黑體" panose="020B0604030504040204" pitchFamily="34" charset="-120"/>
                          <a:ea typeface="微軟正黑體" panose="020B0604030504040204" pitchFamily="34" charset="-120"/>
                        </a:rPr>
                        <a:t>(%)</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27278485"/>
                  </a:ext>
                </a:extLst>
              </a:tr>
              <a:tr h="693115">
                <a:tc>
                  <a:txBody>
                    <a:bodyPr/>
                    <a:lstStyle/>
                    <a:p>
                      <a:pPr algn="ctr">
                        <a:spcAft>
                          <a:spcPts val="0"/>
                        </a:spcAft>
                      </a:pPr>
                      <a:r>
                        <a:rPr lang="en-US" sz="1600" kern="100" dirty="0">
                          <a:effectLst/>
                          <a:latin typeface="微軟正黑體" panose="020B0604030504040204" pitchFamily="34" charset="-120"/>
                          <a:ea typeface="微軟正黑體" panose="020B0604030504040204" pitchFamily="34" charset="-120"/>
                        </a:rPr>
                        <a:t>0551055</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曾柏翰</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altLang="en-US" sz="1600" kern="100" dirty="0" smtClean="0">
                          <a:effectLst/>
                          <a:latin typeface="微軟正黑體" panose="020B0604030504040204" pitchFamily="34" charset="-120"/>
                          <a:ea typeface="微軟正黑體" panose="020B0604030504040204" pitchFamily="34" charset="-120"/>
                          <a:cs typeface="Times New Roman" panose="02020603050405020304" pitchFamily="18" charset="0"/>
                        </a:rPr>
                        <a:t>實體關係圖、活動圖</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軟正黑體" panose="020B0604030504040204" pitchFamily="34" charset="-120"/>
                          <a:ea typeface="微軟正黑體" panose="020B0604030504040204" pitchFamily="34" charset="-120"/>
                        </a:rPr>
                        <a:t>25%</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659403523"/>
                  </a:ext>
                </a:extLst>
              </a:tr>
              <a:tr h="693115">
                <a:tc>
                  <a:txBody>
                    <a:bodyPr/>
                    <a:lstStyle/>
                    <a:p>
                      <a:pPr algn="ctr">
                        <a:spcAft>
                          <a:spcPts val="0"/>
                        </a:spcAft>
                      </a:pPr>
                      <a:r>
                        <a:rPr lang="en-US" sz="1600" kern="100">
                          <a:effectLst/>
                          <a:latin typeface="微軟正黑體" panose="020B0604030504040204" pitchFamily="34" charset="-120"/>
                          <a:ea typeface="微軟正黑體" panose="020B0604030504040204" pitchFamily="34" charset="-120"/>
                        </a:rPr>
                        <a:t>0551001</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廖辰懋</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altLang="en-US" sz="1600" kern="100" dirty="0" smtClean="0">
                          <a:effectLst/>
                          <a:latin typeface="微軟正黑體" panose="020B0604030504040204" pitchFamily="34" charset="-120"/>
                          <a:ea typeface="微軟正黑體" panose="020B0604030504040204" pitchFamily="34" charset="-120"/>
                          <a:cs typeface="+mn-cs"/>
                        </a:rPr>
                        <a:t>實體關係圖、功能架構圖</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微軟正黑體" panose="020B0604030504040204" pitchFamily="34" charset="-120"/>
                          <a:ea typeface="微軟正黑體" panose="020B0604030504040204" pitchFamily="34" charset="-120"/>
                        </a:rPr>
                        <a:t>25%</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739569753"/>
                  </a:ext>
                </a:extLst>
              </a:tr>
              <a:tr h="693115">
                <a:tc>
                  <a:txBody>
                    <a:bodyPr/>
                    <a:lstStyle/>
                    <a:p>
                      <a:pPr algn="ctr">
                        <a:spcAft>
                          <a:spcPts val="0"/>
                        </a:spcAft>
                      </a:pPr>
                      <a:r>
                        <a:rPr lang="en-US" sz="1600" kern="100">
                          <a:effectLst/>
                          <a:latin typeface="微軟正黑體" panose="020B0604030504040204" pitchFamily="34" charset="-120"/>
                          <a:ea typeface="微軟正黑體" panose="020B0604030504040204" pitchFamily="34" charset="-120"/>
                        </a:rPr>
                        <a:t>0551085</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詹賀淋</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altLang="en-US" sz="1600" kern="100" dirty="0" smtClean="0">
                          <a:effectLst/>
                          <a:latin typeface="微軟正黑體" panose="020B0604030504040204" pitchFamily="34" charset="-120"/>
                          <a:ea typeface="微軟正黑體" panose="020B0604030504040204" pitchFamily="34" charset="-120"/>
                        </a:rPr>
                        <a:t>活動圖</a:t>
                      </a:r>
                      <a:r>
                        <a:rPr lang="zh-TW" sz="1600" kern="100" dirty="0" smtClean="0">
                          <a:effectLst/>
                          <a:latin typeface="微軟正黑體" panose="020B0604030504040204" pitchFamily="34" charset="-120"/>
                          <a:ea typeface="微軟正黑體" panose="020B0604030504040204" pitchFamily="34" charset="-120"/>
                        </a:rPr>
                        <a:t>製作</a:t>
                      </a:r>
                      <a:r>
                        <a:rPr lang="zh-TW" altLang="en-US" sz="1600" kern="100" dirty="0" smtClean="0">
                          <a:effectLst/>
                          <a:latin typeface="微軟正黑體" panose="020B0604030504040204" pitchFamily="34" charset="-120"/>
                          <a:ea typeface="微軟正黑體" panose="020B0604030504040204" pitchFamily="34" charset="-120"/>
                        </a:rPr>
                        <a:t>、功能說明</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微軟正黑體" panose="020B0604030504040204" pitchFamily="34" charset="-120"/>
                          <a:ea typeface="微軟正黑體" panose="020B0604030504040204" pitchFamily="34" charset="-120"/>
                        </a:rPr>
                        <a:t>25%</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776451706"/>
                  </a:ext>
                </a:extLst>
              </a:tr>
              <a:tr h="693115">
                <a:tc>
                  <a:txBody>
                    <a:bodyPr/>
                    <a:lstStyle/>
                    <a:p>
                      <a:pPr algn="ctr">
                        <a:spcAft>
                          <a:spcPts val="0"/>
                        </a:spcAft>
                      </a:pPr>
                      <a:r>
                        <a:rPr lang="en-US" sz="1600" kern="100">
                          <a:effectLst/>
                          <a:latin typeface="微軟正黑體" panose="020B0604030504040204" pitchFamily="34" charset="-120"/>
                          <a:ea typeface="微軟正黑體" panose="020B0604030504040204" pitchFamily="34" charset="-120"/>
                        </a:rPr>
                        <a:t>0551103</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許百加</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altLang="zh-TW" sz="1600" kern="100" dirty="0" smtClean="0">
                          <a:effectLst/>
                          <a:latin typeface="微軟正黑體" panose="020B0604030504040204" pitchFamily="34" charset="-120"/>
                          <a:ea typeface="微軟正黑體" panose="020B0604030504040204" pitchFamily="34" charset="-120"/>
                        </a:rPr>
                        <a:t>PPT</a:t>
                      </a:r>
                      <a:r>
                        <a:rPr lang="zh-TW" sz="1600" kern="100" dirty="0" smtClean="0">
                          <a:effectLst/>
                          <a:latin typeface="微軟正黑體" panose="020B0604030504040204" pitchFamily="34" charset="-120"/>
                          <a:ea typeface="微軟正黑體" panose="020B0604030504040204" pitchFamily="34" charset="-120"/>
                        </a:rPr>
                        <a:t>文件製作</a:t>
                      </a:r>
                      <a:r>
                        <a:rPr lang="zh-TW" altLang="en-US" sz="1600" kern="100" dirty="0" smtClean="0">
                          <a:effectLst/>
                          <a:latin typeface="微軟正黑體" panose="020B0604030504040204" pitchFamily="34" charset="-120"/>
                          <a:ea typeface="微軟正黑體" panose="020B0604030504040204" pitchFamily="34" charset="-120"/>
                        </a:rPr>
                        <a:t>、報告</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微軟正黑體" panose="020B0604030504040204" pitchFamily="34" charset="-120"/>
                          <a:ea typeface="微軟正黑體" panose="020B0604030504040204" pitchFamily="34" charset="-120"/>
                        </a:rPr>
                        <a:t>25%</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512219519"/>
                  </a:ext>
                </a:extLst>
              </a:tr>
            </a:tbl>
          </a:graphicData>
        </a:graphic>
      </p:graphicFrame>
    </p:spTree>
    <p:extLst>
      <p:ext uri="{BB962C8B-B14F-4D97-AF65-F5344CB8AC3E}">
        <p14:creationId xmlns:p14="http://schemas.microsoft.com/office/powerpoint/2010/main" val="4237510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par>
                                <p:cTn id="8" presetID="53" presetClass="entr" presetSubtype="16"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AC4CE20-F3D8-4959-8246-2B7BCE8D1471}"/>
              </a:ext>
            </a:extLst>
          </p:cNvPr>
          <p:cNvPicPr>
            <a:picLocks noChangeAspect="1"/>
          </p:cNvPicPr>
          <p:nvPr/>
        </p:nvPicPr>
        <p:blipFill rotWithShape="1">
          <a:blip r:embed="rId2">
            <a:extLst>
              <a:ext uri="{28A0092B-C50C-407E-A947-70E740481C1C}">
                <a14:useLocalDpi xmlns:a14="http://schemas.microsoft.com/office/drawing/2010/main" val="0"/>
              </a:ext>
            </a:extLst>
          </a:blip>
          <a:srcRect r="35184"/>
          <a:stretch/>
        </p:blipFill>
        <p:spPr>
          <a:xfrm>
            <a:off x="0" y="-1"/>
            <a:ext cx="12192000" cy="6858000"/>
          </a:xfrm>
          <a:prstGeom prst="rect">
            <a:avLst/>
          </a:prstGeom>
        </p:spPr>
      </p:pic>
      <p:sp>
        <p:nvSpPr>
          <p:cNvPr id="8" name="文本框 7">
            <a:extLst>
              <a:ext uri="{FF2B5EF4-FFF2-40B4-BE49-F238E27FC236}">
                <a16:creationId xmlns:a16="http://schemas.microsoft.com/office/drawing/2014/main" id="{9FA3BF65-8639-43DB-BF77-B3B4068FB0FD}"/>
              </a:ext>
            </a:extLst>
          </p:cNvPr>
          <p:cNvSpPr txBox="1">
            <a:spLocks noChangeAspect="1"/>
          </p:cNvSpPr>
          <p:nvPr/>
        </p:nvSpPr>
        <p:spPr bwMode="auto">
          <a:xfrm>
            <a:off x="2173791" y="2875770"/>
            <a:ext cx="7844418" cy="1106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lnSpc>
                <a:spcPct val="120000"/>
              </a:lnSpc>
            </a:pPr>
            <a:r>
              <a:rPr lang="zh-TW" altLang="en-US" sz="6000" b="1" noProof="1" smtClean="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rPr>
              <a:t>謝謝您的觀看</a:t>
            </a:r>
            <a:endParaRPr lang="zh-CN" altLang="zh-CN" sz="3000" noProof="1">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pic>
        <p:nvPicPr>
          <p:cNvPr id="6" name="圖片 5"/>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2475476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randombar(horizont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0"/>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92562" y="2413071"/>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6</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附錄</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137961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0"/>
            <a:ext cx="12192000" cy="6858000"/>
          </a:xfrm>
          <a:prstGeom prst="rect">
            <a:avLst/>
          </a:prstGeom>
          <a:blipFill dpi="0" rotWithShape="1">
            <a:blip r:embed="rId3">
              <a:alphaModFix amt="59000"/>
            </a:blip>
            <a:srcRect/>
            <a:stretch>
              <a:fillRect t="-1" b="-362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LOGO</a:t>
              </a:r>
              <a:r>
                <a:rPr lang="zh-TW" altLang="en-US"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由來</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29</a:t>
            </a:fld>
            <a:endParaRPr lang="zh-CN" altLang="en-US"/>
          </a:p>
        </p:txBody>
      </p:sp>
      <p:pic>
        <p:nvPicPr>
          <p:cNvPr id="14" name="圖片 13"/>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3852" y1="43262" x2="14581" y2="74468"/>
                      </a14:backgroundRemoval>
                    </a14:imgEffect>
                  </a14:imgLayer>
                </a14:imgProps>
              </a:ext>
              <a:ext uri="{28A0092B-C50C-407E-A947-70E740481C1C}">
                <a14:useLocalDpi xmlns:a14="http://schemas.microsoft.com/office/drawing/2010/main" val="0"/>
              </a:ext>
            </a:extLst>
          </a:blip>
          <a:stretch>
            <a:fillRect/>
          </a:stretch>
        </p:blipFill>
        <p:spPr>
          <a:xfrm>
            <a:off x="161485" y="137970"/>
            <a:ext cx="2281826" cy="783053"/>
          </a:xfrm>
          <a:prstGeom prst="rect">
            <a:avLst/>
          </a:prstGeom>
        </p:spPr>
      </p:pic>
      <p:sp>
        <p:nvSpPr>
          <p:cNvPr id="8" name="矩形 7"/>
          <p:cNvSpPr/>
          <p:nvPr/>
        </p:nvSpPr>
        <p:spPr>
          <a:xfrm>
            <a:off x="5562600" y="2009805"/>
            <a:ext cx="6096000" cy="3108543"/>
          </a:xfrm>
          <a:prstGeom prst="rect">
            <a:avLst/>
          </a:prstGeom>
        </p:spPr>
        <p:txBody>
          <a:bodyPr>
            <a:spAutoFit/>
          </a:bodyPr>
          <a:lstStyle/>
          <a:p>
            <a:r>
              <a:rPr lang="zh-TW" altLang="en-US" sz="2800" dirty="0" smtClean="0">
                <a:solidFill>
                  <a:srgbClr val="222222"/>
                </a:solidFill>
                <a:latin typeface="微軟正黑體" panose="020B0604030504040204" pitchFamily="34" charset="-120"/>
                <a:ea typeface="微軟正黑體" panose="020B0604030504040204" pitchFamily="34" charset="-120"/>
              </a:rPr>
              <a:t>據說：</a:t>
            </a:r>
            <a:endParaRPr lang="en-US" altLang="zh-TW" sz="2800" dirty="0" smtClean="0">
              <a:solidFill>
                <a:srgbClr val="222222"/>
              </a:solidFill>
              <a:latin typeface="微軟正黑體" panose="020B0604030504040204" pitchFamily="34" charset="-120"/>
              <a:ea typeface="微軟正黑體" panose="020B0604030504040204" pitchFamily="34" charset="-120"/>
            </a:endParaRPr>
          </a:p>
          <a:p>
            <a:pPr indent="720000"/>
            <a:r>
              <a:rPr lang="zh-TW" altLang="en-US" sz="2800" dirty="0" smtClean="0">
                <a:solidFill>
                  <a:srgbClr val="222222"/>
                </a:solidFill>
                <a:latin typeface="微軟正黑體" panose="020B0604030504040204" pitchFamily="34" charset="-120"/>
                <a:ea typeface="微軟正黑體" panose="020B0604030504040204" pitchFamily="34" charset="-120"/>
              </a:rPr>
              <a:t>獨角獸頭上的角可以</a:t>
            </a:r>
            <a:r>
              <a:rPr lang="zh-TW" altLang="en-US" sz="2800" dirty="0">
                <a:solidFill>
                  <a:srgbClr val="222222"/>
                </a:solidFill>
                <a:latin typeface="微軟正黑體" panose="020B0604030504040204" pitchFamily="34" charset="-120"/>
                <a:ea typeface="微軟正黑體" panose="020B0604030504040204" pitchFamily="34" charset="-120"/>
              </a:rPr>
              <a:t>解百</a:t>
            </a:r>
            <a:r>
              <a:rPr lang="zh-TW" altLang="en-US" sz="2800" dirty="0" smtClean="0">
                <a:solidFill>
                  <a:srgbClr val="222222"/>
                </a:solidFill>
                <a:latin typeface="微軟正黑體" panose="020B0604030504040204" pitchFamily="34" charset="-120"/>
                <a:ea typeface="微軟正黑體" panose="020B0604030504040204" pitchFamily="34" charset="-120"/>
              </a:rPr>
              <a:t>毒</a:t>
            </a:r>
            <a:r>
              <a:rPr lang="zh-TW" altLang="en-US" sz="2800" dirty="0">
                <a:solidFill>
                  <a:srgbClr val="222222"/>
                </a:solidFill>
                <a:latin typeface="微軟正黑體" panose="020B0604030504040204" pitchFamily="34" charset="-120"/>
                <a:ea typeface="微軟正黑體" panose="020B0604030504040204" pitchFamily="34" charset="-120"/>
              </a:rPr>
              <a:t>、</a:t>
            </a:r>
            <a:r>
              <a:rPr lang="zh-TW" altLang="en-US" sz="2800" dirty="0" smtClean="0">
                <a:solidFill>
                  <a:srgbClr val="222222"/>
                </a:solidFill>
                <a:latin typeface="微軟正黑體" panose="020B0604030504040204" pitchFamily="34" charset="-120"/>
                <a:ea typeface="微軟正黑體" panose="020B0604030504040204" pitchFamily="34" charset="-120"/>
              </a:rPr>
              <a:t>可</a:t>
            </a:r>
            <a:r>
              <a:rPr lang="zh-TW" altLang="en-US" sz="2800" dirty="0">
                <a:solidFill>
                  <a:srgbClr val="222222"/>
                </a:solidFill>
                <a:latin typeface="微軟正黑體" panose="020B0604030504040204" pitchFamily="34" charset="-120"/>
                <a:ea typeface="微軟正黑體" panose="020B0604030504040204" pitchFamily="34" charset="-120"/>
              </a:rPr>
              <a:t>抵禦疾病、百毒不</a:t>
            </a:r>
            <a:r>
              <a:rPr lang="zh-TW" altLang="en-US" sz="2800" dirty="0" smtClean="0">
                <a:solidFill>
                  <a:srgbClr val="222222"/>
                </a:solidFill>
                <a:latin typeface="微軟正黑體" panose="020B0604030504040204" pitchFamily="34" charset="-120"/>
                <a:ea typeface="微軟正黑體" panose="020B0604030504040204" pitchFamily="34" charset="-120"/>
              </a:rPr>
              <a:t>侵，獨角獸</a:t>
            </a:r>
            <a:r>
              <a:rPr lang="zh-TW" altLang="en-US" sz="2800" dirty="0">
                <a:solidFill>
                  <a:srgbClr val="222222"/>
                </a:solidFill>
                <a:latin typeface="微軟正黑體" panose="020B0604030504040204" pitchFamily="34" charset="-120"/>
                <a:ea typeface="微軟正黑體" panose="020B0604030504040204" pitchFamily="34" charset="-120"/>
              </a:rPr>
              <a:t>的血液擁有治百病、甚至起死回生的</a:t>
            </a:r>
            <a:r>
              <a:rPr lang="zh-TW" altLang="en-US" sz="2800" dirty="0" smtClean="0">
                <a:solidFill>
                  <a:srgbClr val="222222"/>
                </a:solidFill>
                <a:latin typeface="微軟正黑體" panose="020B0604030504040204" pitchFamily="34" charset="-120"/>
                <a:ea typeface="微軟正黑體" panose="020B0604030504040204" pitchFamily="34" charset="-120"/>
              </a:rPr>
              <a:t>能力。</a:t>
            </a:r>
            <a:endParaRPr lang="en-US" altLang="zh-TW" sz="2800" dirty="0" smtClean="0">
              <a:solidFill>
                <a:srgbClr val="222222"/>
              </a:solidFill>
              <a:latin typeface="微軟正黑體" panose="020B0604030504040204" pitchFamily="34" charset="-120"/>
              <a:ea typeface="微軟正黑體" panose="020B0604030504040204" pitchFamily="34" charset="-120"/>
            </a:endParaRPr>
          </a:p>
          <a:p>
            <a:pPr indent="720000"/>
            <a:r>
              <a:rPr lang="zh-TW" altLang="en-US" sz="2800" dirty="0" smtClean="0">
                <a:latin typeface="微軟正黑體" panose="020B0604030504040204" pitchFamily="34" charset="-120"/>
                <a:ea typeface="微軟正黑體" panose="020B0604030504040204" pitchFamily="34" charset="-120"/>
              </a:rPr>
              <a:t>　</a:t>
            </a:r>
            <a:endParaRPr lang="en-US" altLang="zh-TW" sz="2800" dirty="0">
              <a:latin typeface="微軟正黑體" panose="020B0604030504040204" pitchFamily="34" charset="-120"/>
              <a:ea typeface="微軟正黑體" panose="020B0604030504040204" pitchFamily="34" charset="-120"/>
            </a:endParaRPr>
          </a:p>
          <a:p>
            <a:pPr indent="720000"/>
            <a:r>
              <a:rPr lang="zh-TW" altLang="en-US" sz="2800" dirty="0" smtClean="0">
                <a:latin typeface="微軟正黑體" panose="020B0604030504040204" pitchFamily="34" charset="-120"/>
                <a:ea typeface="微軟正黑體" panose="020B0604030504040204" pitchFamily="34" charset="-120"/>
              </a:rPr>
              <a:t>我們希望使用我們平臺的學生在未來遇到問題時都能迎刃而解。</a:t>
            </a:r>
            <a:endParaRPr lang="en-US" altLang="zh-TW" sz="2800" dirty="0" smtClean="0">
              <a:latin typeface="微軟正黑體" panose="020B0604030504040204" pitchFamily="34" charset="-120"/>
              <a:ea typeface="微軟正黑體" panose="020B0604030504040204" pitchFamily="34" charset="-120"/>
            </a:endParaRPr>
          </a:p>
        </p:txBody>
      </p:sp>
      <p:pic>
        <p:nvPicPr>
          <p:cNvPr id="10" name="圖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485" y="789086"/>
            <a:ext cx="5279827" cy="5279827"/>
          </a:xfrm>
          <a:prstGeom prst="rect">
            <a:avLst/>
          </a:prstGeom>
        </p:spPr>
      </p:pic>
    </p:spTree>
    <p:extLst>
      <p:ext uri="{BB962C8B-B14F-4D97-AF65-F5344CB8AC3E}">
        <p14:creationId xmlns:p14="http://schemas.microsoft.com/office/powerpoint/2010/main" val="24351384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25887" y="2413073"/>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1</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動機與目的</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2940786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為何只針對影片進行觀察</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30</a:t>
            </a:fld>
            <a:endParaRPr lang="zh-CN" altLang="en-US"/>
          </a:p>
        </p:txBody>
      </p:sp>
      <p:pic>
        <p:nvPicPr>
          <p:cNvPr id="14" name="圖片 13"/>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
        <p:nvSpPr>
          <p:cNvPr id="6" name="文字方塊 5"/>
          <p:cNvSpPr txBox="1"/>
          <p:nvPr/>
        </p:nvSpPr>
        <p:spPr>
          <a:xfrm flipH="1">
            <a:off x="4090014" y="1867704"/>
            <a:ext cx="7873386"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smtClean="0">
                <a:latin typeface="微軟正黑體" panose="020B0604030504040204" pitchFamily="34" charset="-120"/>
                <a:ea typeface="微軟正黑體" panose="020B0604030504040204" pitchFamily="34" charset="-120"/>
              </a:rPr>
              <a:t>現代</a:t>
            </a:r>
            <a:r>
              <a:rPr lang="en-US" altLang="zh-TW" sz="2400" dirty="0" smtClean="0">
                <a:latin typeface="微軟正黑體" panose="020B0604030504040204" pitchFamily="34" charset="-120"/>
                <a:ea typeface="微軟正黑體" panose="020B0604030504040204" pitchFamily="34" charset="-120"/>
              </a:rPr>
              <a:t>MOOCs</a:t>
            </a:r>
            <a:r>
              <a:rPr lang="en-US" altLang="zh-TW" sz="2400" dirty="0">
                <a:latin typeface="微軟正黑體" panose="020B0604030504040204" pitchFamily="34" charset="-120"/>
                <a:ea typeface="微軟正黑體" panose="020B0604030504040204" pitchFamily="34" charset="-120"/>
              </a:rPr>
              <a:t>(</a:t>
            </a:r>
            <a:r>
              <a:rPr lang="zh-TW" altLang="zh-TW" sz="2400" dirty="0">
                <a:latin typeface="微軟正黑體" panose="020B0604030504040204" pitchFamily="34" charset="-120"/>
                <a:ea typeface="微軟正黑體" panose="020B0604030504040204" pitchFamily="34" charset="-120"/>
              </a:rPr>
              <a:t>大規模開放式線上課程</a:t>
            </a:r>
            <a:r>
              <a:rPr lang="en-US" altLang="zh-TW" sz="2400" dirty="0">
                <a:latin typeface="微軟正黑體" panose="020B0604030504040204" pitchFamily="34" charset="-120"/>
                <a:ea typeface="微軟正黑體" panose="020B0604030504040204" pitchFamily="34" charset="-120"/>
              </a:rPr>
              <a:t>)</a:t>
            </a:r>
            <a:r>
              <a:rPr lang="zh-TW" altLang="zh-TW" sz="2400" dirty="0">
                <a:latin typeface="微軟正黑體" panose="020B0604030504040204" pitchFamily="34" charset="-120"/>
                <a:ea typeface="微軟正黑體" panose="020B0604030504040204" pitchFamily="34" charset="-120"/>
              </a:rPr>
              <a:t>正在迅速發展</a:t>
            </a:r>
            <a:r>
              <a:rPr lang="zh-TW"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其中</a:t>
            </a:r>
            <a:r>
              <a:rPr lang="zh-TW" altLang="zh-TW" sz="2400" dirty="0" smtClean="0">
                <a:latin typeface="微軟正黑體" panose="020B0604030504040204" pitchFamily="34" charset="-120"/>
                <a:ea typeface="微軟正黑體" panose="020B0604030504040204" pitchFamily="34" charset="-120"/>
              </a:rPr>
              <a:t>課程</a:t>
            </a:r>
            <a:r>
              <a:rPr lang="zh-TW" altLang="zh-TW" sz="2400" dirty="0">
                <a:latin typeface="微軟正黑體" panose="020B0604030504040204" pitchFamily="34" charset="-120"/>
                <a:ea typeface="微軟正黑體" panose="020B0604030504040204" pitchFamily="34" charset="-120"/>
              </a:rPr>
              <a:t>影片對學習有非常重要的</a:t>
            </a:r>
            <a:r>
              <a:rPr lang="zh-TW" altLang="zh-TW" sz="2400" dirty="0" smtClean="0">
                <a:latin typeface="微軟正黑體" panose="020B0604030504040204" pitchFamily="34" charset="-120"/>
                <a:ea typeface="微軟正黑體" panose="020B0604030504040204" pitchFamily="34" charset="-120"/>
              </a:rPr>
              <a:t>影響</a:t>
            </a:r>
            <a:r>
              <a:rPr lang="zh-TW" altLang="en-US" sz="2400" dirty="0" smtClean="0">
                <a:latin typeface="微軟正黑體" panose="020B0604030504040204" pitchFamily="34" charset="-120"/>
                <a:ea typeface="微軟正黑體" panose="020B0604030504040204" pitchFamily="34" charset="-120"/>
              </a:rPr>
              <a:t>，因此</a:t>
            </a:r>
            <a:r>
              <a:rPr lang="zh-TW" altLang="zh-TW" sz="2400" dirty="0" smtClean="0">
                <a:latin typeface="微軟正黑體" panose="020B0604030504040204" pitchFamily="34" charset="-120"/>
                <a:ea typeface="微軟正黑體" panose="020B0604030504040204" pitchFamily="34" charset="-120"/>
              </a:rPr>
              <a:t>觀看</a:t>
            </a:r>
            <a:r>
              <a:rPr lang="zh-TW" altLang="zh-TW" sz="2400" dirty="0">
                <a:latin typeface="微軟正黑體" panose="020B0604030504040204" pitchFamily="34" charset="-120"/>
                <a:ea typeface="微軟正黑體" panose="020B0604030504040204" pitchFamily="34" charset="-120"/>
              </a:rPr>
              <a:t>影片行為是一個熱門研究項目</a:t>
            </a:r>
            <a:r>
              <a:rPr lang="zh-TW" altLang="zh-TW" sz="2400" dirty="0" smtClean="0">
                <a:latin typeface="微軟正黑體" panose="020B0604030504040204" pitchFamily="34" charset="-120"/>
                <a:ea typeface="微軟正黑體" panose="020B0604030504040204" pitchFamily="34" charset="-120"/>
              </a:rPr>
              <a:t>。</a:t>
            </a:r>
            <a:endParaRPr lang="en-US" altLang="zh-TW" sz="2400" dirty="0" smtClean="0">
              <a:latin typeface="微軟正黑體" panose="020B0604030504040204" pitchFamily="34" charset="-120"/>
              <a:ea typeface="微軟正黑體" panose="020B0604030504040204" pitchFamily="34" charset="-120"/>
            </a:endParaRPr>
          </a:p>
          <a:p>
            <a:pPr indent="457200"/>
            <a:endParaRPr lang="en-US" altLang="zh-TW" sz="2400" dirty="0" smtClean="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zh-TW" altLang="zh-TW" sz="2400" dirty="0" smtClean="0">
                <a:latin typeface="微軟正黑體" panose="020B0604030504040204" pitchFamily="34" charset="-120"/>
                <a:ea typeface="微軟正黑體" panose="020B0604030504040204" pitchFamily="34" charset="-120"/>
              </a:rPr>
              <a:t>學生</a:t>
            </a:r>
            <a:r>
              <a:rPr lang="zh-TW" altLang="zh-TW" sz="2400" dirty="0">
                <a:latin typeface="微軟正黑體" panose="020B0604030504040204" pitchFamily="34" charset="-120"/>
                <a:ea typeface="微軟正黑體" panose="020B0604030504040204" pitchFamily="34" charset="-120"/>
              </a:rPr>
              <a:t>的影片點擊操作行為認定為認知可行的高級行為</a:t>
            </a:r>
            <a:r>
              <a:rPr lang="zh-TW" altLang="zh-TW" sz="2400" dirty="0" smtClean="0">
                <a:latin typeface="微軟正黑體" panose="020B0604030504040204" pitchFamily="34" charset="-120"/>
                <a:ea typeface="微軟正黑體" panose="020B0604030504040204" pitchFamily="34" charset="-120"/>
              </a:rPr>
              <a:t>。</a:t>
            </a:r>
            <a:endParaRPr lang="en-US" altLang="zh-TW" sz="2400" dirty="0" smtClean="0">
              <a:latin typeface="微軟正黑體" panose="020B0604030504040204" pitchFamily="34" charset="-120"/>
              <a:ea typeface="微軟正黑體" panose="020B0604030504040204" pitchFamily="34" charset="-120"/>
            </a:endParaRPr>
          </a:p>
          <a:p>
            <a:pPr indent="457200"/>
            <a:endParaRPr lang="en-US" altLang="zh-TW" sz="2400" dirty="0" smtClean="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zh-TW" altLang="zh-TW" sz="2400" dirty="0" smtClean="0">
                <a:latin typeface="微軟正黑體" panose="020B0604030504040204" pitchFamily="34" charset="-120"/>
                <a:ea typeface="微軟正黑體" panose="020B0604030504040204" pitchFamily="34" charset="-120"/>
              </a:rPr>
              <a:t>五</a:t>
            </a:r>
            <a:r>
              <a:rPr lang="zh-TW" altLang="zh-TW" sz="2400" dirty="0">
                <a:latin typeface="微軟正黑體" panose="020B0604030504040204" pitchFamily="34" charset="-120"/>
                <a:ea typeface="微軟正黑體" panose="020B0604030504040204" pitchFamily="34" charset="-120"/>
              </a:rPr>
              <a:t>種活動</a:t>
            </a:r>
            <a:r>
              <a:rPr lang="zh-TW" altLang="zh-TW" sz="2400" dirty="0" smtClean="0">
                <a:latin typeface="微軟正黑體" panose="020B0604030504040204" pitchFamily="34" charset="-120"/>
                <a:ea typeface="微軟正黑體" panose="020B0604030504040204" pitchFamily="34" charset="-120"/>
              </a:rPr>
              <a:t>模式</a:t>
            </a:r>
            <a:r>
              <a:rPr lang="zh-TW" altLang="zh-TW" sz="2400" dirty="0">
                <a:latin typeface="微軟正黑體" panose="020B0604030504040204" pitchFamily="34" charset="-120"/>
                <a:ea typeface="微軟正黑體" panose="020B0604030504040204" pitchFamily="34" charset="-120"/>
              </a:rPr>
              <a:t>可以解釋高峰期</a:t>
            </a:r>
            <a:r>
              <a:rPr lang="zh-TW" altLang="zh-TW" sz="2400" dirty="0" smtClean="0">
                <a:latin typeface="微軟正黑體" panose="020B0604030504040204" pitchFamily="34" charset="-120"/>
                <a:ea typeface="微軟正黑體" panose="020B0604030504040204" pitchFamily="34" charset="-120"/>
              </a:rPr>
              <a:t>：</a:t>
            </a:r>
            <a:r>
              <a:rPr lang="zh-TW" altLang="zh-TW" sz="2400" dirty="0">
                <a:latin typeface="微軟正黑體" panose="020B0604030504040204" pitchFamily="34" charset="-120"/>
                <a:ea typeface="微軟正黑體" panose="020B0604030504040204" pitchFamily="34" charset="-120"/>
              </a:rPr>
              <a:t>從頭開始、返回錯過的內容、遵循教程步驟、重播一個簡短的部分、重</a:t>
            </a:r>
            <a:r>
              <a:rPr lang="en-US" altLang="zh-TW" sz="2400" dirty="0">
                <a:latin typeface="微軟正黑體" panose="020B0604030504040204" pitchFamily="34" charset="-120"/>
                <a:ea typeface="微軟正黑體" panose="020B0604030504040204" pitchFamily="34" charset="-120"/>
              </a:rPr>
              <a:t>​​</a:t>
            </a:r>
            <a:r>
              <a:rPr lang="zh-TW" altLang="zh-TW" sz="2400" dirty="0">
                <a:latin typeface="微軟正黑體" panose="020B0604030504040204" pitchFamily="34" charset="-120"/>
                <a:ea typeface="微軟正黑體" panose="020B0604030504040204" pitchFamily="34" charset="-120"/>
              </a:rPr>
              <a:t>複非直觀的解釋。</a:t>
            </a:r>
            <a:endParaRPr lang="zh-TW" altLang="en-US" sz="2400" dirty="0">
              <a:latin typeface="微軟正黑體" panose="020B0604030504040204" pitchFamily="34" charset="-120"/>
              <a:ea typeface="微軟正黑體" panose="020B0604030504040204" pitchFamily="34" charset="-120"/>
            </a:endParaRPr>
          </a:p>
        </p:txBody>
      </p:sp>
      <p:pic>
        <p:nvPicPr>
          <p:cNvPr id="16" name="圖片 15"/>
          <p:cNvPicPr>
            <a:picLocks noChangeAspect="1"/>
          </p:cNvPicPr>
          <p:nvPr/>
        </p:nvPicPr>
        <p:blipFill rotWithShape="1">
          <a:blip r:embed="rId5" cstate="hqprint">
            <a:extLst>
              <a:ext uri="{28A0092B-C50C-407E-A947-70E740481C1C}">
                <a14:useLocalDpi xmlns:a14="http://schemas.microsoft.com/office/drawing/2010/main" val="0"/>
              </a:ext>
            </a:extLst>
          </a:blip>
          <a:srcRect l="38963" r="1"/>
          <a:stretch/>
        </p:blipFill>
        <p:spPr>
          <a:xfrm>
            <a:off x="321445" y="1531360"/>
            <a:ext cx="3768570" cy="4471570"/>
          </a:xfrm>
          <a:prstGeom prst="rect">
            <a:avLst/>
          </a:prstGeom>
        </p:spPr>
      </p:pic>
    </p:spTree>
    <p:extLst>
      <p:ext uri="{BB962C8B-B14F-4D97-AF65-F5344CB8AC3E}">
        <p14:creationId xmlns:p14="http://schemas.microsoft.com/office/powerpoint/2010/main" val="55745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42"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RFM</a:t>
              </a:r>
              <a:r>
                <a:rPr lang="zh-TW" altLang="en-US"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模型</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31</a:t>
            </a:fld>
            <a:endParaRPr lang="zh-CN" altLang="en-US"/>
          </a:p>
        </p:txBody>
      </p:sp>
      <p:grpSp>
        <p:nvGrpSpPr>
          <p:cNvPr id="5" name="群組 4"/>
          <p:cNvGrpSpPr/>
          <p:nvPr/>
        </p:nvGrpSpPr>
        <p:grpSpPr>
          <a:xfrm>
            <a:off x="321445" y="1531360"/>
            <a:ext cx="11758833" cy="4937214"/>
            <a:chOff x="321445" y="1531360"/>
            <a:chExt cx="11758833" cy="4937214"/>
          </a:xfrm>
        </p:grpSpPr>
        <p:sp>
          <p:nvSpPr>
            <p:cNvPr id="19" name="箭头2"/>
            <p:cNvSpPr/>
            <p:nvPr/>
          </p:nvSpPr>
          <p:spPr bwMode="gray">
            <a:xfrm rot="16200000">
              <a:off x="4404617" y="3412956"/>
              <a:ext cx="285515" cy="720000"/>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rgbClr val="660066"/>
            </a:solidFill>
            <a:ln>
              <a:noFill/>
            </a:ln>
            <a:effectLst/>
          </p:spPr>
          <p:txBody>
            <a:bodyPr wrap="none" lIns="80884" tIns="40441" rIns="80884" bIns="4044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465"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5" name="椭圆 24"/>
            <p:cNvSpPr/>
            <p:nvPr/>
          </p:nvSpPr>
          <p:spPr>
            <a:xfrm>
              <a:off x="4983069" y="3098878"/>
              <a:ext cx="1351271" cy="1351274"/>
            </a:xfrm>
            <a:prstGeom prst="ellipse">
              <a:avLst/>
            </a:prstGeom>
            <a:solidFill>
              <a:srgbClr val="660066"/>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665"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9" name="文本框 38"/>
            <p:cNvSpPr txBox="1"/>
            <p:nvPr/>
          </p:nvSpPr>
          <p:spPr>
            <a:xfrm>
              <a:off x="4889832" y="3566777"/>
              <a:ext cx="1537745" cy="415475"/>
            </a:xfrm>
            <a:prstGeom prst="rect">
              <a:avLst/>
            </a:prstGeom>
            <a:noFill/>
          </p:spPr>
          <p:txBody>
            <a:bodyPr wrap="square" rtlCol="0">
              <a:spAutoFit/>
            </a:bodyPr>
            <a:lstStyle/>
            <a:p>
              <a:pPr algn="ctr"/>
              <a:r>
                <a:rPr lang="en-US" altLang="zh-TW" sz="24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RFM</a:t>
              </a:r>
              <a:r>
                <a:rPr lang="zh-TW" altLang="en-US" sz="24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模型</a:t>
              </a:r>
              <a:endParaRPr lang="zh-CN" altLang="en-US" sz="2400" b="1"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3539" y="2123914"/>
              <a:ext cx="4886739" cy="3301197"/>
            </a:xfrm>
            <a:prstGeom prst="rect">
              <a:avLst/>
            </a:prstGeom>
            <a:ln>
              <a:solidFill>
                <a:schemeClr val="bg2">
                  <a:lumMod val="75000"/>
                </a:schemeClr>
              </a:solidFill>
            </a:ln>
          </p:spPr>
        </p:pic>
        <p:sp>
          <p:nvSpPr>
            <p:cNvPr id="26" name="箭头2"/>
            <p:cNvSpPr/>
            <p:nvPr/>
          </p:nvSpPr>
          <p:spPr bwMode="gray">
            <a:xfrm rot="16200000">
              <a:off x="6633746" y="3414511"/>
              <a:ext cx="285515" cy="720000"/>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rgbClr val="660066"/>
            </a:solidFill>
            <a:ln>
              <a:noFill/>
            </a:ln>
            <a:effectLst/>
          </p:spPr>
          <p:txBody>
            <a:bodyPr wrap="none" lIns="80884" tIns="40441" rIns="80884" bIns="4044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465"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27" name="圖片 26"/>
            <p:cNvPicPr>
              <a:picLocks noChangeAspect="1"/>
            </p:cNvPicPr>
            <p:nvPr/>
          </p:nvPicPr>
          <p:blipFill rotWithShape="1">
            <a:blip r:embed="rId4" cstate="hqprint">
              <a:extLst>
                <a:ext uri="{28A0092B-C50C-407E-A947-70E740481C1C}">
                  <a14:useLocalDpi xmlns:a14="http://schemas.microsoft.com/office/drawing/2010/main" val="0"/>
                </a:ext>
              </a:extLst>
            </a:blip>
            <a:srcRect l="38963" r="1"/>
            <a:stretch/>
          </p:blipFill>
          <p:spPr>
            <a:xfrm>
              <a:off x="321445" y="1531360"/>
              <a:ext cx="3768570" cy="4471570"/>
            </a:xfrm>
            <a:prstGeom prst="rect">
              <a:avLst/>
            </a:prstGeom>
          </p:spPr>
        </p:pic>
        <p:sp>
          <p:nvSpPr>
            <p:cNvPr id="4" name="文字方塊 3"/>
            <p:cNvSpPr txBox="1"/>
            <p:nvPr/>
          </p:nvSpPr>
          <p:spPr>
            <a:xfrm>
              <a:off x="1190067" y="6099242"/>
              <a:ext cx="2031325" cy="369332"/>
            </a:xfrm>
            <a:prstGeom prst="rect">
              <a:avLst/>
            </a:prstGeom>
            <a:noFill/>
          </p:spPr>
          <p:txBody>
            <a:bodyPr wrap="none" rtlCol="0">
              <a:spAutoFit/>
            </a:bodyPr>
            <a:lstStyle/>
            <a:p>
              <a:r>
                <a:rPr lang="zh-TW" altLang="en-US" dirty="0" smtClean="0">
                  <a:latin typeface="微軟正黑體" panose="020B0604030504040204" pitchFamily="34" charset="-120"/>
                  <a:ea typeface="微軟正黑體" panose="020B0604030504040204" pitchFamily="34" charset="-120"/>
                </a:rPr>
                <a:t>記錄學生觀片</a:t>
              </a:r>
              <a:r>
                <a:rPr lang="zh-TW" altLang="en-US" dirty="0">
                  <a:latin typeface="微軟正黑體" panose="020B0604030504040204" pitchFamily="34" charset="-120"/>
                  <a:ea typeface="微軟正黑體" panose="020B0604030504040204" pitchFamily="34" charset="-120"/>
                </a:rPr>
                <a:t>行為</a:t>
              </a:r>
            </a:p>
          </p:txBody>
        </p:sp>
      </p:grpSp>
      <p:pic>
        <p:nvPicPr>
          <p:cNvPr id="15" name="圖片 14"/>
          <p:cNvPicPr>
            <a:picLocks noChangeAspect="1"/>
          </p:cNvPicPr>
          <p:nvPr/>
        </p:nvPicPr>
        <p:blipFill>
          <a:blip r:embed="rId5" cstate="hqprint">
            <a:extLst>
              <a:ext uri="{BEBA8EAE-BF5A-486C-A8C5-ECC9F3942E4B}">
                <a14:imgProps xmlns:a14="http://schemas.microsoft.com/office/drawing/2010/main">
                  <a14:imgLayer r:embed="rId6">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2081759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無效行為過濾</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6" name="群組 5"/>
          <p:cNvGrpSpPr/>
          <p:nvPr/>
        </p:nvGrpSpPr>
        <p:grpSpPr>
          <a:xfrm>
            <a:off x="321445" y="1337239"/>
            <a:ext cx="11721399" cy="4853596"/>
            <a:chOff x="321445" y="1337239"/>
            <a:chExt cx="11721399" cy="4853596"/>
          </a:xfrm>
        </p:grpSpPr>
        <p:sp>
          <p:nvSpPr>
            <p:cNvPr id="50" name="文字方塊 49"/>
            <p:cNvSpPr txBox="1"/>
            <p:nvPr/>
          </p:nvSpPr>
          <p:spPr>
            <a:xfrm>
              <a:off x="4238372" y="3513179"/>
              <a:ext cx="7804472" cy="2677656"/>
            </a:xfrm>
            <a:prstGeom prst="rect">
              <a:avLst/>
            </a:prstGeom>
            <a:noFill/>
          </p:spPr>
          <p:txBody>
            <a:bodyPr wrap="square" rtlCol="0">
              <a:spAutoFit/>
            </a:bodyPr>
            <a:lstStyle/>
            <a:p>
              <a:pPr>
                <a:lnSpc>
                  <a:spcPct val="150000"/>
                </a:lnSpc>
              </a:pPr>
              <a:r>
                <a:rPr lang="zh-TW" altLang="en-US" sz="2800" dirty="0" smtClean="0">
                  <a:latin typeface="微軟正黑體" panose="020B0604030504040204" pitchFamily="34" charset="-120"/>
                  <a:ea typeface="微軟正黑體" panose="020B0604030504040204" pitchFamily="34" charset="-120"/>
                </a:rPr>
                <a:t>篩選方式</a:t>
              </a:r>
              <a:r>
                <a:rPr lang="zh-TW" altLang="en-US" sz="2800" dirty="0">
                  <a:latin typeface="微軟正黑體" panose="020B0604030504040204" pitchFamily="34" charset="-120"/>
                  <a:ea typeface="微軟正黑體" panose="020B0604030504040204" pitchFamily="34" charset="-120"/>
                </a:rPr>
                <a:t>：</a:t>
              </a:r>
              <a:endParaRPr lang="en-US" altLang="zh-TW" sz="2800" dirty="0" smtClean="0">
                <a:latin typeface="微軟正黑體" panose="020B0604030504040204" pitchFamily="34" charset="-120"/>
                <a:ea typeface="微軟正黑體" panose="020B0604030504040204" pitchFamily="34" charset="-120"/>
              </a:endParaRPr>
            </a:p>
            <a:p>
              <a:pPr marL="648000" lvl="1" indent="-252000">
                <a:lnSpc>
                  <a:spcPct val="150000"/>
                </a:lnSpc>
                <a:buFont typeface="Wingdings" panose="05000000000000000000" pitchFamily="2" charset="2"/>
                <a:buAutoNum type="circleNumWdWhitePlain"/>
              </a:pPr>
              <a:r>
                <a:rPr lang="zh-TW" altLang="en-US" sz="2800" dirty="0">
                  <a:latin typeface="微軟正黑體" panose="020B0604030504040204" pitchFamily="34" charset="-120"/>
                  <a:ea typeface="微軟正黑體" panose="020B0604030504040204" pitchFamily="34" charset="-120"/>
                </a:rPr>
                <a:t>停留網站</a:t>
              </a:r>
              <a:r>
                <a:rPr lang="zh-TW" altLang="en-US" sz="2800" dirty="0" smtClean="0">
                  <a:latin typeface="微軟正黑體" panose="020B0604030504040204" pitchFamily="34" charset="-120"/>
                  <a:ea typeface="微軟正黑體" panose="020B0604030504040204" pitchFamily="34" charset="-120"/>
                </a:rPr>
                <a:t>時間 </a:t>
              </a:r>
              <a:r>
                <a:rPr lang="en-US" altLang="zh-TW" sz="2800" dirty="0" smtClean="0">
                  <a:latin typeface="微軟正黑體" panose="020B0604030504040204" pitchFamily="34" charset="-120"/>
                  <a:ea typeface="微軟正黑體" panose="020B0604030504040204" pitchFamily="34" charset="-120"/>
                </a:rPr>
                <a:t>&lt;</a:t>
              </a:r>
              <a:r>
                <a:rPr lang="zh-TW" altLang="en-US" sz="2800" dirty="0" smtClean="0">
                  <a:latin typeface="微軟正黑體" panose="020B0604030504040204" pitchFamily="34" charset="-120"/>
                  <a:ea typeface="微軟正黑體" panose="020B0604030504040204" pitchFamily="34" charset="-120"/>
                </a:rPr>
                <a:t> </a:t>
              </a:r>
              <a:r>
                <a:rPr lang="en-US" altLang="zh-TW" sz="2800" dirty="0" smtClean="0">
                  <a:latin typeface="微軟正黑體" panose="020B0604030504040204" pitchFamily="34" charset="-120"/>
                  <a:ea typeface="微軟正黑體" panose="020B0604030504040204" pitchFamily="34" charset="-120"/>
                </a:rPr>
                <a:t>0.1</a:t>
              </a:r>
              <a:r>
                <a:rPr lang="zh-TW" altLang="en-US" sz="2800" dirty="0">
                  <a:latin typeface="微軟正黑體" panose="020B0604030504040204" pitchFamily="34" charset="-120"/>
                  <a:ea typeface="微軟正黑體" panose="020B0604030504040204" pitchFamily="34" charset="-120"/>
                </a:rPr>
                <a:t>*影片</a:t>
              </a:r>
              <a:r>
                <a:rPr lang="zh-TW" altLang="en-US" sz="2800" dirty="0" smtClean="0">
                  <a:latin typeface="微軟正黑體" panose="020B0604030504040204" pitchFamily="34" charset="-120"/>
                  <a:ea typeface="微軟正黑體" panose="020B0604030504040204" pitchFamily="34" charset="-120"/>
                </a:rPr>
                <a:t>時間</a:t>
              </a:r>
              <a:endParaRPr lang="en-US" altLang="zh-TW" sz="2800" dirty="0" smtClean="0">
                <a:latin typeface="微軟正黑體" panose="020B0604030504040204" pitchFamily="34" charset="-120"/>
                <a:ea typeface="微軟正黑體" panose="020B0604030504040204" pitchFamily="34" charset="-120"/>
              </a:endParaRPr>
            </a:p>
            <a:p>
              <a:pPr marL="648000" lvl="1" indent="-252000">
                <a:lnSpc>
                  <a:spcPct val="150000"/>
                </a:lnSpc>
                <a:buFont typeface="Wingdings" panose="05000000000000000000" pitchFamily="2" charset="2"/>
                <a:buAutoNum type="circleNumWdWhitePlain"/>
              </a:pPr>
              <a:r>
                <a:rPr lang="zh-TW" altLang="en-US" sz="2800" dirty="0" smtClean="0">
                  <a:latin typeface="微軟正黑體" panose="020B0604030504040204" pitchFamily="34" charset="-120"/>
                  <a:ea typeface="微軟正黑體" panose="020B0604030504040204" pitchFamily="34" charset="-120"/>
                </a:rPr>
                <a:t> 停留網站時間 </a:t>
              </a:r>
              <a:r>
                <a:rPr lang="en-US" altLang="zh-TW" sz="2800" dirty="0" smtClean="0">
                  <a:latin typeface="微軟正黑體" panose="020B0604030504040204" pitchFamily="34" charset="-120"/>
                  <a:ea typeface="微軟正黑體" panose="020B0604030504040204" pitchFamily="34" charset="-120"/>
                </a:rPr>
                <a:t>&gt;</a:t>
              </a:r>
              <a:r>
                <a:rPr lang="zh-TW" altLang="en-US" sz="2800" dirty="0" smtClean="0">
                  <a:latin typeface="微軟正黑體" panose="020B0604030504040204" pitchFamily="34" charset="-120"/>
                  <a:ea typeface="微軟正黑體" panose="020B0604030504040204" pitchFamily="34" charset="-120"/>
                </a:rPr>
                <a:t> </a:t>
              </a:r>
              <a:r>
                <a:rPr lang="en-US" altLang="zh-TW" sz="2800" dirty="0" smtClean="0">
                  <a:latin typeface="微軟正黑體" panose="020B0604030504040204" pitchFamily="34" charset="-120"/>
                  <a:ea typeface="微軟正黑體" panose="020B0604030504040204" pitchFamily="34" charset="-120"/>
                </a:rPr>
                <a:t>3*</a:t>
              </a:r>
              <a:r>
                <a:rPr lang="zh-TW" altLang="en-US" sz="2800" dirty="0" smtClean="0">
                  <a:latin typeface="微軟正黑體" panose="020B0604030504040204" pitchFamily="34" charset="-120"/>
                  <a:ea typeface="微軟正黑體" panose="020B0604030504040204" pitchFamily="34" charset="-120"/>
                </a:rPr>
                <a:t>影片時間</a:t>
              </a:r>
              <a:r>
                <a:rPr lang="en-US" altLang="zh-TW" sz="2800" dirty="0" smtClean="0">
                  <a:latin typeface="微軟正黑體" panose="020B0604030504040204" pitchFamily="34" charset="-120"/>
                  <a:ea typeface="微軟正黑體" panose="020B0604030504040204" pitchFamily="34" charset="-120"/>
                </a:rPr>
                <a:t>(</a:t>
              </a:r>
              <a:r>
                <a:rPr lang="zh-TW" altLang="en-US" sz="2800" smtClean="0">
                  <a:latin typeface="微軟正黑體" panose="020B0604030504040204" pitchFamily="34" charset="-120"/>
                  <a:ea typeface="微軟正黑體" panose="020B0604030504040204" pitchFamily="34" charset="-120"/>
                </a:rPr>
                <a:t>無任何</a:t>
              </a:r>
              <a:r>
                <a:rPr lang="zh-TW" altLang="en-US" sz="2800" dirty="0" smtClean="0">
                  <a:latin typeface="微軟正黑體" panose="020B0604030504040204" pitchFamily="34" charset="-120"/>
                  <a:ea typeface="微軟正黑體" panose="020B0604030504040204" pitchFamily="34" charset="-120"/>
                </a:rPr>
                <a:t>動作</a:t>
              </a:r>
              <a:r>
                <a:rPr lang="en-US" altLang="zh-TW" sz="2800" dirty="0" smtClean="0">
                  <a:latin typeface="微軟正黑體" panose="020B0604030504040204" pitchFamily="34" charset="-120"/>
                  <a:ea typeface="微軟正黑體" panose="020B0604030504040204" pitchFamily="34" charset="-120"/>
                </a:rPr>
                <a:t>)</a:t>
              </a:r>
              <a:endParaRPr lang="en-US" altLang="zh-TW" sz="2800" dirty="0">
                <a:latin typeface="微軟正黑體" panose="020B0604030504040204" pitchFamily="34" charset="-120"/>
                <a:ea typeface="微軟正黑體" panose="020B0604030504040204" pitchFamily="34" charset="-120"/>
              </a:endParaRPr>
            </a:p>
            <a:p>
              <a:pPr>
                <a:lnSpc>
                  <a:spcPct val="150000"/>
                </a:lnSpc>
              </a:pPr>
              <a:r>
                <a:rPr lang="zh-TW" altLang="en-US" sz="2800" dirty="0">
                  <a:latin typeface="微軟正黑體" panose="020B0604030504040204" pitchFamily="34" charset="-120"/>
                  <a:ea typeface="微軟正黑體" panose="020B0604030504040204" pitchFamily="34" charset="-120"/>
                </a:rPr>
                <a:t>符合</a:t>
              </a:r>
              <a:r>
                <a:rPr lang="zh-TW" altLang="en-US" sz="2800" dirty="0" smtClean="0">
                  <a:latin typeface="微軟正黑體" panose="020B0604030504040204" pitchFamily="34" charset="-120"/>
                  <a:ea typeface="微軟正黑體" panose="020B0604030504040204" pitchFamily="34" charset="-120"/>
                </a:rPr>
                <a:t>上述條件之一即為無效影片行為</a:t>
              </a:r>
              <a:endParaRPr lang="en-US" altLang="zh-TW" sz="2800" dirty="0" smtClean="0">
                <a:latin typeface="微軟正黑體" panose="020B0604030504040204" pitchFamily="34" charset="-120"/>
                <a:ea typeface="微軟正黑體" panose="020B0604030504040204" pitchFamily="34" charset="-120"/>
              </a:endParaRPr>
            </a:p>
          </p:txBody>
        </p:sp>
        <p:sp>
          <p:nvSpPr>
            <p:cNvPr id="51" name="文字方塊 50"/>
            <p:cNvSpPr txBox="1"/>
            <p:nvPr/>
          </p:nvSpPr>
          <p:spPr>
            <a:xfrm>
              <a:off x="4238371" y="1337239"/>
              <a:ext cx="4670699" cy="2031325"/>
            </a:xfrm>
            <a:prstGeom prst="rect">
              <a:avLst/>
            </a:prstGeom>
            <a:noFill/>
          </p:spPr>
          <p:txBody>
            <a:bodyPr wrap="square" rtlCol="0">
              <a:spAutoFit/>
            </a:bodyPr>
            <a:lstStyle/>
            <a:p>
              <a:pPr>
                <a:lnSpc>
                  <a:spcPct val="150000"/>
                </a:lnSpc>
              </a:pPr>
              <a:r>
                <a:rPr lang="zh-TW" altLang="en-US" sz="2800" dirty="0" smtClean="0">
                  <a:latin typeface="微軟正黑體" panose="020B0604030504040204" pitchFamily="34" charset="-120"/>
                  <a:ea typeface="微軟正黑體" panose="020B0604030504040204" pitchFamily="34" charset="-120"/>
                </a:rPr>
                <a:t>可能遭遇之問題：</a:t>
              </a:r>
              <a:endParaRPr lang="en-US" altLang="zh-TW" sz="2800" dirty="0" smtClean="0">
                <a:latin typeface="微軟正黑體" panose="020B0604030504040204" pitchFamily="34" charset="-120"/>
                <a:ea typeface="微軟正黑體" panose="020B0604030504040204" pitchFamily="34" charset="-120"/>
              </a:endParaRPr>
            </a:p>
            <a:p>
              <a:pPr marL="709200" lvl="1" indent="-252000">
                <a:lnSpc>
                  <a:spcPct val="150000"/>
                </a:lnSpc>
                <a:buFont typeface="Wingdings" panose="05000000000000000000" pitchFamily="2" charset="2"/>
                <a:buAutoNum type="circleNumWdWhitePlain"/>
              </a:pPr>
              <a:r>
                <a:rPr lang="zh-TW" altLang="en-US" sz="2800" dirty="0" smtClean="0">
                  <a:latin typeface="微軟正黑體" panose="020B0604030504040204" pitchFamily="34" charset="-120"/>
                  <a:ea typeface="微軟正黑體" panose="020B0604030504040204" pitchFamily="34" charset="-120"/>
                </a:rPr>
                <a:t>學生停留時間太短</a:t>
              </a:r>
              <a:endParaRPr lang="en-US" altLang="zh-TW" sz="2800" dirty="0" smtClean="0">
                <a:latin typeface="微軟正黑體" panose="020B0604030504040204" pitchFamily="34" charset="-120"/>
                <a:ea typeface="微軟正黑體" panose="020B0604030504040204" pitchFamily="34" charset="-120"/>
              </a:endParaRPr>
            </a:p>
            <a:p>
              <a:pPr marL="709200" lvl="1" indent="-252000">
                <a:lnSpc>
                  <a:spcPct val="150000"/>
                </a:lnSpc>
                <a:buFont typeface="Wingdings" panose="05000000000000000000" pitchFamily="2" charset="2"/>
                <a:buAutoNum type="circleNumWdWhitePlain"/>
              </a:pPr>
              <a:r>
                <a:rPr lang="zh-TW" altLang="en-US" sz="2800" dirty="0" smtClean="0">
                  <a:latin typeface="微軟正黑體" panose="020B0604030504040204" pitchFamily="34" charset="-120"/>
                  <a:ea typeface="微軟正黑體" panose="020B0604030504040204" pitchFamily="34" charset="-120"/>
                </a:rPr>
                <a:t> 學生停留時間太長</a:t>
              </a:r>
            </a:p>
          </p:txBody>
        </p:sp>
        <p:pic>
          <p:nvPicPr>
            <p:cNvPr id="5" name="圖片 4"/>
            <p:cNvPicPr>
              <a:picLocks noChangeAspect="1"/>
            </p:cNvPicPr>
            <p:nvPr/>
          </p:nvPicPr>
          <p:blipFill rotWithShape="1">
            <a:blip r:embed="rId3" cstate="hqprint">
              <a:extLst>
                <a:ext uri="{28A0092B-C50C-407E-A947-70E740481C1C}">
                  <a14:useLocalDpi xmlns:a14="http://schemas.microsoft.com/office/drawing/2010/main" val="0"/>
                </a:ext>
              </a:extLst>
            </a:blip>
            <a:srcRect l="38963" r="1"/>
            <a:stretch/>
          </p:blipFill>
          <p:spPr>
            <a:xfrm>
              <a:off x="321445" y="1531360"/>
              <a:ext cx="3768570" cy="4471570"/>
            </a:xfrm>
            <a:prstGeom prst="rect">
              <a:avLst/>
            </a:prstGeom>
          </p:spPr>
        </p:pic>
      </p:grpSp>
      <p:sp>
        <p:nvSpPr>
          <p:cNvPr id="2" name="投影片編號版面配置區 1"/>
          <p:cNvSpPr>
            <a:spLocks noGrp="1"/>
          </p:cNvSpPr>
          <p:nvPr>
            <p:ph type="sldNum" sz="quarter" idx="12"/>
          </p:nvPr>
        </p:nvSpPr>
        <p:spPr/>
        <p:txBody>
          <a:bodyPr/>
          <a:lstStyle/>
          <a:p>
            <a:fld id="{C216DB24-B25B-49D7-A066-6E012C0AC9EA}" type="slidenum">
              <a:rPr lang="zh-CN" altLang="en-US" smtClean="0"/>
              <a:t>32</a:t>
            </a:fld>
            <a:endParaRPr lang="zh-CN" altLang="en-US"/>
          </a:p>
        </p:txBody>
      </p:sp>
      <p:pic>
        <p:nvPicPr>
          <p:cNvPr id="11" name="圖片 10"/>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22278909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觀看成本公式</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2" name="群組 1"/>
          <p:cNvGrpSpPr/>
          <p:nvPr/>
        </p:nvGrpSpPr>
        <p:grpSpPr>
          <a:xfrm>
            <a:off x="3444822" y="1282173"/>
            <a:ext cx="5302357" cy="3646574"/>
            <a:chOff x="3424460" y="1729213"/>
            <a:chExt cx="5302357" cy="3646574"/>
          </a:xfrm>
        </p:grpSpPr>
        <p:sp>
          <p:nvSpPr>
            <p:cNvPr id="6" name="文本1"/>
            <p:cNvSpPr>
              <a:spLocks noChangeArrowheads="1"/>
            </p:cNvSpPr>
            <p:nvPr/>
          </p:nvSpPr>
          <p:spPr bwMode="gray">
            <a:xfrm>
              <a:off x="4574073" y="1754146"/>
              <a:ext cx="4152744" cy="1051129"/>
            </a:xfrm>
            <a:prstGeom prst="roundRect">
              <a:avLst>
                <a:gd name="adj" fmla="val 11505"/>
              </a:avLst>
            </a:prstGeom>
            <a:noFill/>
            <a:ln w="15875" cap="flat" cmpd="sng" algn="ctr">
              <a:solidFill>
                <a:schemeClr val="accent3"/>
              </a:solidFill>
              <a:prstDash val="solid"/>
            </a:ln>
            <a:effectLst/>
          </p:spPr>
          <p:txBody>
            <a:bodyPr lIns="80884" tIns="40441" rIns="80884" bIns="4044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最近觀看時間</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以秒計算</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endParaRPr lang="zh-CN" altLang="zh-CN" sz="2400"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7" name="文本2"/>
            <p:cNvSpPr>
              <a:spLocks noChangeArrowheads="1"/>
            </p:cNvSpPr>
            <p:nvPr/>
          </p:nvSpPr>
          <p:spPr bwMode="gray">
            <a:xfrm>
              <a:off x="4574073" y="3043135"/>
              <a:ext cx="4152744" cy="1047654"/>
            </a:xfrm>
            <a:prstGeom prst="roundRect">
              <a:avLst>
                <a:gd name="adj" fmla="val 11505"/>
              </a:avLst>
            </a:prstGeom>
            <a:noFill/>
            <a:ln w="15875" cap="flat" cmpd="sng" algn="ctr">
              <a:solidFill>
                <a:schemeClr val="accent1"/>
              </a:solidFill>
              <a:prstDash val="solid"/>
            </a:ln>
            <a:effectLst/>
          </p:spPr>
          <p:txBody>
            <a:bodyPr lIns="80884" tIns="40441" rIns="80884" bIns="4044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觀看影片頻率</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觀看次</a:t>
              </a:r>
              <a:r>
                <a:rPr lang="zh-TW" altLang="en-US" sz="2400" dirty="0">
                  <a:latin typeface="微軟正黑體" panose="020B0604030504040204" pitchFamily="34" charset="-120"/>
                  <a:ea typeface="微軟正黑體" panose="020B0604030504040204" pitchFamily="34" charset="-120"/>
                  <a:sym typeface="Source Han Serif SC" panose="02020400000000000000" pitchFamily="18" charset="-122"/>
                </a:rPr>
                <a:t>數</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半年</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endParaRPr lang="zh-CN" altLang="zh-CN" sz="2400"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8" name="文本3"/>
            <p:cNvSpPr>
              <a:spLocks noChangeArrowheads="1"/>
            </p:cNvSpPr>
            <p:nvPr/>
          </p:nvSpPr>
          <p:spPr bwMode="ltGray">
            <a:xfrm>
              <a:off x="4574073" y="4309664"/>
              <a:ext cx="4152744" cy="1038307"/>
            </a:xfrm>
            <a:prstGeom prst="roundRect">
              <a:avLst>
                <a:gd name="adj" fmla="val 11505"/>
              </a:avLst>
            </a:prstGeom>
            <a:noFill/>
            <a:ln w="15875" cap="flat" cmpd="sng" algn="ctr">
              <a:solidFill>
                <a:schemeClr val="accent5"/>
              </a:solidFill>
              <a:prstDash val="solid"/>
            </a:ln>
            <a:effectLst/>
          </p:spPr>
          <p:txBody>
            <a:bodyPr lIns="80884" tIns="40441" rIns="80884" bIns="4044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TW" altLang="en-US" sz="2400" dirty="0">
                  <a:latin typeface="微軟正黑體" panose="020B0604030504040204" pitchFamily="34" charset="-120"/>
                  <a:ea typeface="微軟正黑體" panose="020B0604030504040204" pitchFamily="34" charset="-120"/>
                  <a:sym typeface="Source Han Serif SC" panose="02020400000000000000" pitchFamily="18" charset="-122"/>
                </a:rPr>
                <a:t>觀</a:t>
              </a: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看影片成本</a:t>
              </a:r>
              <a:endParaRPr lang="zh-CN" altLang="zh-CN" sz="2400"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9" name="圆角矩形 30"/>
            <p:cNvSpPr/>
            <p:nvPr/>
          </p:nvSpPr>
          <p:spPr>
            <a:xfrm>
              <a:off x="3424460" y="1729213"/>
              <a:ext cx="1114122" cy="1100995"/>
            </a:xfrm>
            <a:prstGeom prst="roundRect">
              <a:avLst>
                <a:gd name="adj" fmla="val 9039"/>
              </a:avLst>
            </a:prstGeom>
            <a:solidFill>
              <a:srgbClr val="0070C0"/>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0" name="圆角矩形 34"/>
            <p:cNvSpPr/>
            <p:nvPr/>
          </p:nvSpPr>
          <p:spPr>
            <a:xfrm>
              <a:off x="3425077" y="3014305"/>
              <a:ext cx="1114122" cy="1100995"/>
            </a:xfrm>
            <a:prstGeom prst="roundRect">
              <a:avLst>
                <a:gd name="adj" fmla="val 9039"/>
              </a:avLst>
            </a:prstGeom>
            <a:solidFill>
              <a:srgbClr val="FFC000"/>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圆角矩形 38"/>
            <p:cNvSpPr/>
            <p:nvPr/>
          </p:nvSpPr>
          <p:spPr>
            <a:xfrm>
              <a:off x="3428043" y="4274792"/>
              <a:ext cx="1114122" cy="1100995"/>
            </a:xfrm>
            <a:prstGeom prst="roundRect">
              <a:avLst>
                <a:gd name="adj" fmla="val 9039"/>
              </a:avLst>
            </a:prstGeom>
            <a:solidFill>
              <a:srgbClr val="FF0000"/>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2" name="Text Placeholder 4"/>
            <p:cNvSpPr txBox="1"/>
            <p:nvPr/>
          </p:nvSpPr>
          <p:spPr>
            <a:xfrm>
              <a:off x="3526827" y="2180138"/>
              <a:ext cx="900531" cy="199147"/>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TW" sz="28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R</a:t>
              </a:r>
              <a:endParaRPr lang="en-GB" altLang="zh-CN" sz="2800" b="1"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3" name="Text Placeholder 4"/>
            <p:cNvSpPr txBox="1"/>
            <p:nvPr/>
          </p:nvSpPr>
          <p:spPr>
            <a:xfrm>
              <a:off x="3527444" y="3465228"/>
              <a:ext cx="900531" cy="199147"/>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TW" sz="28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F</a:t>
              </a:r>
              <a:endParaRPr lang="en-GB" altLang="zh-CN" sz="2800" b="1"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4" name="Text Placeholder 4"/>
            <p:cNvSpPr txBox="1"/>
            <p:nvPr/>
          </p:nvSpPr>
          <p:spPr>
            <a:xfrm>
              <a:off x="3530409" y="4725716"/>
              <a:ext cx="900531" cy="199147"/>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TW" sz="28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M</a:t>
              </a:r>
              <a:endParaRPr lang="en-GB" altLang="zh-CN" sz="2800" b="1"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grpSp>
        <p:nvGrpSpPr>
          <p:cNvPr id="4" name="群組 3"/>
          <p:cNvGrpSpPr/>
          <p:nvPr/>
        </p:nvGrpSpPr>
        <p:grpSpPr>
          <a:xfrm>
            <a:off x="2976376" y="5001422"/>
            <a:ext cx="6319591" cy="1823576"/>
            <a:chOff x="2976376" y="5001422"/>
            <a:chExt cx="6319591" cy="1823576"/>
          </a:xfrm>
        </p:grpSpPr>
        <p:sp>
          <p:nvSpPr>
            <p:cNvPr id="3" name="矩形圖說文字 2"/>
            <p:cNvSpPr/>
            <p:nvPr/>
          </p:nvSpPr>
          <p:spPr>
            <a:xfrm>
              <a:off x="2976376" y="5060211"/>
              <a:ext cx="6239249" cy="1705998"/>
            </a:xfrm>
            <a:prstGeom prst="wedgeRectCallout">
              <a:avLst>
                <a:gd name="adj1" fmla="val -33208"/>
                <a:gd name="adj2" fmla="val -792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文字方塊 29"/>
            <p:cNvSpPr txBox="1"/>
            <p:nvPr/>
          </p:nvSpPr>
          <p:spPr>
            <a:xfrm>
              <a:off x="3056718" y="5001422"/>
              <a:ext cx="6239249" cy="1823576"/>
            </a:xfrm>
            <a:prstGeom prst="rect">
              <a:avLst/>
            </a:prstGeom>
            <a:noFill/>
          </p:spPr>
          <p:txBody>
            <a:bodyPr wrap="square" rtlCol="0">
              <a:spAutoFit/>
            </a:bodyPr>
            <a:lstStyle/>
            <a:p>
              <a:pPr>
                <a:lnSpc>
                  <a:spcPts val="4500"/>
                </a:lnSpc>
              </a:pPr>
              <a:r>
                <a:rPr lang="en-US" altLang="zh-TW" sz="2400" dirty="0" smtClean="0">
                  <a:latin typeface="微軟正黑體" panose="020B0604030504040204" pitchFamily="34" charset="-120"/>
                  <a:ea typeface="微軟正黑體" panose="020B0604030504040204" pitchFamily="34" charset="-120"/>
                </a:rPr>
                <a:t>M</a:t>
              </a:r>
              <a:r>
                <a:rPr lang="zh-TW" altLang="en-US" sz="2400" dirty="0" smtClean="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sym typeface="Wingdings" panose="05000000000000000000" pitchFamily="2" charset="2"/>
                </a:rPr>
                <a:t> =</a:t>
              </a:r>
              <a:r>
                <a:rPr lang="zh-TW" altLang="en-US" sz="2400" dirty="0" smtClean="0">
                  <a:latin typeface="微軟正黑體" panose="020B0604030504040204" pitchFamily="34" charset="-120"/>
                  <a:ea typeface="微軟正黑體" panose="020B0604030504040204" pitchFamily="34" charset="-120"/>
                  <a:sym typeface="Wingdings" panose="05000000000000000000" pitchFamily="2" charset="2"/>
                </a:rPr>
                <a:t> </a:t>
              </a:r>
              <a:r>
                <a:rPr lang="el-GR" altLang="zh-TW" sz="2400" dirty="0" smtClean="0">
                  <a:latin typeface="微軟正黑體" panose="020B0604030504040204" pitchFamily="34" charset="-120"/>
                  <a:ea typeface="微軟正黑體" panose="020B0604030504040204" pitchFamily="34" charset="-120"/>
                </a:rPr>
                <a:t> </a:t>
              </a:r>
              <a:r>
                <a:rPr lang="el-GR" altLang="zh-TW" sz="2400" dirty="0">
                  <a:latin typeface="微軟正黑體" panose="020B0604030504040204" pitchFamily="34" charset="-120"/>
                  <a:ea typeface="微軟正黑體" panose="020B0604030504040204" pitchFamily="34" charset="-120"/>
                </a:rPr>
                <a:t>α </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觀看影片的完整度</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 </a:t>
              </a:r>
              <a:endParaRPr lang="en-US" altLang="zh-TW" sz="2400" dirty="0" smtClean="0">
                <a:latin typeface="微軟正黑體" panose="020B0604030504040204" pitchFamily="34" charset="-120"/>
                <a:ea typeface="微軟正黑體" panose="020B0604030504040204" pitchFamily="34" charset="-120"/>
              </a:endParaRPr>
            </a:p>
            <a:p>
              <a:pPr>
                <a:lnSpc>
                  <a:spcPts val="4500"/>
                </a:lnSpc>
              </a:pPr>
              <a:r>
                <a:rPr lang="en-US" altLang="zh-TW" sz="2400" dirty="0" smtClean="0">
                  <a:latin typeface="微軟正黑體" panose="020B0604030504040204" pitchFamily="34" charset="-120"/>
                  <a:ea typeface="微軟正黑體" panose="020B0604030504040204" pitchFamily="34" charset="-120"/>
                </a:rPr>
                <a:t>          +</a:t>
              </a:r>
              <a:r>
                <a:rPr lang="zh-TW" altLang="en-US" sz="2400" dirty="0" smtClean="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rPr>
                <a:t>(</a:t>
              </a:r>
              <a:r>
                <a:rPr lang="el-GR" altLang="zh-TW" sz="2400" dirty="0" smtClean="0">
                  <a:latin typeface="微軟正黑體" panose="020B0604030504040204" pitchFamily="34" charset="-120"/>
                  <a:ea typeface="微軟正黑體" panose="020B0604030504040204" pitchFamily="34" charset="-120"/>
                </a:rPr>
                <a:t>β</a:t>
              </a:r>
              <a:r>
                <a:rPr lang="zh-TW" altLang="en-US" sz="2400" dirty="0" smtClean="0">
                  <a:latin typeface="微軟正黑體" panose="020B0604030504040204" pitchFamily="34" charset="-120"/>
                  <a:ea typeface="微軟正黑體" panose="020B0604030504040204" pitchFamily="34" charset="-120"/>
                </a:rPr>
                <a:t> * </a:t>
              </a:r>
              <a:r>
                <a:rPr lang="en-US" altLang="zh-TW" sz="2400" dirty="0" smtClean="0">
                  <a:latin typeface="微軟正黑體" panose="020B0604030504040204" pitchFamily="34" charset="-120"/>
                  <a:ea typeface="微軟正黑體" panose="020B0604030504040204" pitchFamily="34" charset="-120"/>
                </a:rPr>
                <a:t>sigmoid(</a:t>
              </a:r>
              <a:r>
                <a:rPr lang="zh-TW" altLang="en-US" sz="2400" dirty="0" smtClean="0">
                  <a:latin typeface="微軟正黑體" panose="020B0604030504040204" pitchFamily="34" charset="-120"/>
                  <a:ea typeface="微軟正黑體" panose="020B0604030504040204" pitchFamily="34" charset="-120"/>
                </a:rPr>
                <a:t>重點完成次數</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重點數</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 </a:t>
              </a:r>
              <a:endParaRPr lang="en-US" altLang="zh-TW" sz="2400" dirty="0" smtClean="0">
                <a:latin typeface="微軟正黑體" panose="020B0604030504040204" pitchFamily="34" charset="-120"/>
                <a:ea typeface="微軟正黑體" panose="020B0604030504040204" pitchFamily="34" charset="-120"/>
              </a:endParaRPr>
            </a:p>
            <a:p>
              <a:pPr>
                <a:lnSpc>
                  <a:spcPts val="4500"/>
                </a:lnSpc>
              </a:pPr>
              <a:r>
                <a:rPr lang="en-US" altLang="zh-TW" sz="2400" dirty="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rPr>
                <a:t>(</a:t>
              </a:r>
              <a:r>
                <a:rPr lang="el-GR" altLang="zh-TW" sz="2400" dirty="0" smtClean="0">
                  <a:latin typeface="微軟正黑體" panose="020B0604030504040204" pitchFamily="34" charset="-120"/>
                  <a:ea typeface="微軟正黑體" panose="020B0604030504040204" pitchFamily="34" charset="-120"/>
                </a:rPr>
                <a:t>γ</a:t>
              </a:r>
              <a:r>
                <a:rPr lang="zh-TW" altLang="en-US" sz="2400" dirty="0" smtClean="0">
                  <a:latin typeface="微軟正黑體" panose="020B0604030504040204" pitchFamily="34" charset="-120"/>
                  <a:ea typeface="微軟正黑體" panose="020B0604030504040204" pitchFamily="34" charset="-120"/>
                </a:rPr>
                <a:t> * </a:t>
              </a:r>
              <a:r>
                <a:rPr lang="en-US" altLang="zh-TW" sz="2400" dirty="0" smtClean="0">
                  <a:latin typeface="微軟正黑體" panose="020B0604030504040204" pitchFamily="34" charset="-120"/>
                  <a:ea typeface="微軟正黑體" panose="020B0604030504040204" pitchFamily="34" charset="-120"/>
                </a:rPr>
                <a:t>sigmoid(</a:t>
              </a:r>
              <a:r>
                <a:rPr lang="zh-TW" altLang="en-US" sz="2400" dirty="0" smtClean="0">
                  <a:latin typeface="微軟正黑體" panose="020B0604030504040204" pitchFamily="34" charset="-120"/>
                  <a:ea typeface="微軟正黑體" panose="020B0604030504040204" pitchFamily="34" charset="-120"/>
                </a:rPr>
                <a:t>筆記次數</a:t>
              </a:r>
              <a:r>
                <a:rPr lang="en-US" altLang="zh-TW" sz="2400" dirty="0" smtClean="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grpSp>
      <p:sp>
        <p:nvSpPr>
          <p:cNvPr id="5" name="投影片編號版面配置區 4"/>
          <p:cNvSpPr>
            <a:spLocks noGrp="1"/>
          </p:cNvSpPr>
          <p:nvPr>
            <p:ph type="sldNum" sz="quarter" idx="12"/>
          </p:nvPr>
        </p:nvSpPr>
        <p:spPr/>
        <p:txBody>
          <a:bodyPr/>
          <a:lstStyle/>
          <a:p>
            <a:fld id="{C216DB24-B25B-49D7-A066-6E012C0AC9EA}" type="slidenum">
              <a:rPr lang="zh-CN" altLang="en-US" smtClean="0"/>
              <a:t>33</a:t>
            </a:fld>
            <a:endParaRPr lang="zh-CN" altLang="en-US"/>
          </a:p>
        </p:txBody>
      </p:sp>
      <p:pic>
        <p:nvPicPr>
          <p:cNvPr id="20" name="圖片 19"/>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1722494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觀看成本</a:t>
              </a:r>
              <a:r>
                <a:rPr lang="zh-TW" altLang="en-US" sz="32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範例</a:t>
              </a:r>
              <a:endParaRPr lang="en-US" altLang="zh-TW"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3" name="群組 2"/>
          <p:cNvGrpSpPr/>
          <p:nvPr/>
        </p:nvGrpSpPr>
        <p:grpSpPr>
          <a:xfrm>
            <a:off x="598913" y="1668040"/>
            <a:ext cx="10994175" cy="4561646"/>
            <a:chOff x="598913" y="1668040"/>
            <a:chExt cx="10994175" cy="4561646"/>
          </a:xfrm>
        </p:grpSpPr>
        <p:grpSp>
          <p:nvGrpSpPr>
            <p:cNvPr id="39" name="群組 38"/>
            <p:cNvGrpSpPr/>
            <p:nvPr/>
          </p:nvGrpSpPr>
          <p:grpSpPr>
            <a:xfrm>
              <a:off x="598913" y="1668040"/>
              <a:ext cx="10994175" cy="4561646"/>
              <a:chOff x="630378" y="1668040"/>
              <a:chExt cx="10994175" cy="4561646"/>
            </a:xfrm>
          </p:grpSpPr>
          <p:cxnSp>
            <p:nvCxnSpPr>
              <p:cNvPr id="9" name="直線接點 8"/>
              <p:cNvCxnSpPr/>
              <p:nvPr/>
            </p:nvCxnSpPr>
            <p:spPr>
              <a:xfrm>
                <a:off x="2326347" y="3718930"/>
                <a:ext cx="8489823" cy="27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a:off x="2326347" y="3482127"/>
                <a:ext cx="0" cy="43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10816170" y="3491855"/>
                <a:ext cx="0" cy="43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文字方塊 11"/>
              <p:cNvSpPr txBox="1"/>
              <p:nvPr/>
            </p:nvSpPr>
            <p:spPr>
              <a:xfrm>
                <a:off x="1954468" y="3974111"/>
                <a:ext cx="881001" cy="461665"/>
              </a:xfrm>
              <a:prstGeom prst="rect">
                <a:avLst/>
              </a:prstGeom>
              <a:noFill/>
            </p:spPr>
            <p:txBody>
              <a:bodyPr wrap="square" rtlCol="0">
                <a:spAutoFit/>
              </a:bodyPr>
              <a:lstStyle/>
              <a:p>
                <a:r>
                  <a:rPr lang="en-US" altLang="zh-TW" sz="2400" dirty="0" smtClean="0">
                    <a:latin typeface="微軟正黑體" panose="020B0604030504040204" pitchFamily="34" charset="-120"/>
                    <a:ea typeface="微軟正黑體" panose="020B0604030504040204" pitchFamily="34" charset="-120"/>
                  </a:rPr>
                  <a:t>0:00</a:t>
                </a:r>
                <a:endParaRPr lang="zh-TW" altLang="en-US" sz="2400" dirty="0">
                  <a:latin typeface="微軟正黑體" panose="020B0604030504040204" pitchFamily="34" charset="-120"/>
                  <a:ea typeface="微軟正黑體" panose="020B0604030504040204" pitchFamily="34" charset="-120"/>
                </a:endParaRPr>
              </a:p>
            </p:txBody>
          </p:sp>
          <p:sp>
            <p:nvSpPr>
              <p:cNvPr id="13" name="文字方塊 12"/>
              <p:cNvSpPr txBox="1"/>
              <p:nvPr/>
            </p:nvSpPr>
            <p:spPr>
              <a:xfrm>
                <a:off x="10375668" y="4005717"/>
                <a:ext cx="881001"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5</a:t>
                </a:r>
                <a:r>
                  <a:rPr lang="en-US" altLang="zh-TW" sz="2400" dirty="0" smtClean="0">
                    <a:latin typeface="微軟正黑體" panose="020B0604030504040204" pitchFamily="34" charset="-120"/>
                    <a:ea typeface="微軟正黑體" panose="020B0604030504040204" pitchFamily="34" charset="-120"/>
                  </a:rPr>
                  <a:t>:00</a:t>
                </a:r>
                <a:endParaRPr lang="zh-TW" altLang="en-US" sz="2400" dirty="0">
                  <a:latin typeface="微軟正黑體" panose="020B0604030504040204" pitchFamily="34" charset="-120"/>
                  <a:ea typeface="微軟正黑體" panose="020B0604030504040204" pitchFamily="34" charset="-120"/>
                </a:endParaRPr>
              </a:p>
            </p:txBody>
          </p:sp>
          <p:sp>
            <p:nvSpPr>
              <p:cNvPr id="14" name="橢圓 13"/>
              <p:cNvSpPr/>
              <p:nvPr/>
            </p:nvSpPr>
            <p:spPr>
              <a:xfrm>
                <a:off x="3654265" y="3610234"/>
                <a:ext cx="197787" cy="1977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p:cNvSpPr/>
              <p:nvPr/>
            </p:nvSpPr>
            <p:spPr>
              <a:xfrm>
                <a:off x="5179970" y="3617681"/>
                <a:ext cx="197787" cy="1977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p:cNvSpPr/>
              <p:nvPr/>
            </p:nvSpPr>
            <p:spPr>
              <a:xfrm>
                <a:off x="7051978" y="3608010"/>
                <a:ext cx="197787" cy="1977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7" name="直線接點 16"/>
              <p:cNvCxnSpPr/>
              <p:nvPr/>
            </p:nvCxnSpPr>
            <p:spPr>
              <a:xfrm>
                <a:off x="3403153" y="2583839"/>
                <a:ext cx="320022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直線接點 17"/>
              <p:cNvCxnSpPr/>
              <p:nvPr/>
            </p:nvCxnSpPr>
            <p:spPr>
              <a:xfrm>
                <a:off x="2326347" y="2954544"/>
                <a:ext cx="5045721" cy="35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flipV="1">
                <a:off x="9075873" y="3314586"/>
                <a:ext cx="1732063" cy="369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a:off x="2316619" y="3317296"/>
                <a:ext cx="1076806"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1069760" y="1992117"/>
                <a:ext cx="1516001" cy="1554272"/>
              </a:xfrm>
              <a:prstGeom prst="rect">
                <a:avLst/>
              </a:prstGeom>
              <a:noFill/>
            </p:spPr>
            <p:txBody>
              <a:bodyPr wrap="square" rtlCol="0">
                <a:spAutoFit/>
              </a:bodyPr>
              <a:lstStyle/>
              <a:p>
                <a:pPr algn="ctr">
                  <a:spcAft>
                    <a:spcPts val="600"/>
                  </a:spcAft>
                </a:pPr>
                <a:r>
                  <a:rPr lang="zh-TW" altLang="en-US" dirty="0" smtClean="0">
                    <a:latin typeface="微軟正黑體" panose="020B0604030504040204" pitchFamily="34" charset="-120"/>
                    <a:ea typeface="微軟正黑體" panose="020B0604030504040204" pitchFamily="34" charset="-120"/>
                  </a:rPr>
                  <a:t>觀看次數</a:t>
                </a:r>
                <a:endParaRPr lang="en-US" altLang="zh-TW" dirty="0" smtClean="0">
                  <a:latin typeface="微軟正黑體" panose="020B0604030504040204" pitchFamily="34" charset="-120"/>
                  <a:ea typeface="微軟正黑體" panose="020B0604030504040204" pitchFamily="34" charset="-120"/>
                </a:endParaRPr>
              </a:p>
              <a:p>
                <a:pPr algn="ctr"/>
                <a:r>
                  <a:rPr lang="en-US" altLang="zh-TW" sz="2400" dirty="0" smtClean="0">
                    <a:latin typeface="微軟正黑體" panose="020B0604030504040204" pitchFamily="34" charset="-120"/>
                    <a:ea typeface="微軟正黑體" panose="020B0604030504040204" pitchFamily="34" charset="-120"/>
                  </a:rPr>
                  <a:t>3</a:t>
                </a:r>
              </a:p>
              <a:p>
                <a:pPr algn="ctr"/>
                <a:r>
                  <a:rPr lang="en-US" altLang="zh-TW" sz="2400" dirty="0" smtClean="0">
                    <a:latin typeface="微軟正黑體" panose="020B0604030504040204" pitchFamily="34" charset="-120"/>
                    <a:ea typeface="微軟正黑體" panose="020B0604030504040204" pitchFamily="34" charset="-120"/>
                  </a:rPr>
                  <a:t>2</a:t>
                </a:r>
              </a:p>
              <a:p>
                <a:pPr algn="ctr"/>
                <a:r>
                  <a:rPr lang="en-US" altLang="zh-TW" sz="2400" dirty="0">
                    <a:latin typeface="微軟正黑體" panose="020B0604030504040204" pitchFamily="34" charset="-120"/>
                    <a:ea typeface="微軟正黑體" panose="020B0604030504040204" pitchFamily="34" charset="-120"/>
                  </a:rPr>
                  <a:t>1</a:t>
                </a:r>
                <a:endParaRPr lang="zh-TW" altLang="en-US" sz="2400" dirty="0">
                  <a:latin typeface="微軟正黑體" panose="020B0604030504040204" pitchFamily="34" charset="-120"/>
                  <a:ea typeface="微軟正黑體" panose="020B0604030504040204" pitchFamily="34" charset="-120"/>
                </a:endParaRPr>
              </a:p>
            </p:txBody>
          </p:sp>
          <p:cxnSp>
            <p:nvCxnSpPr>
              <p:cNvPr id="23" name="直線接點 22"/>
              <p:cNvCxnSpPr/>
              <p:nvPr/>
            </p:nvCxnSpPr>
            <p:spPr>
              <a:xfrm>
                <a:off x="9084106" y="3317296"/>
                <a:ext cx="0" cy="401634"/>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4" name="文字方塊 23"/>
              <p:cNvSpPr txBox="1"/>
              <p:nvPr/>
            </p:nvSpPr>
            <p:spPr>
              <a:xfrm>
                <a:off x="7051978" y="3999072"/>
                <a:ext cx="881001"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3</a:t>
                </a:r>
                <a:r>
                  <a:rPr lang="en-US" altLang="zh-TW" sz="2400" dirty="0" smtClean="0">
                    <a:latin typeface="微軟正黑體" panose="020B0604030504040204" pitchFamily="34" charset="-120"/>
                    <a:ea typeface="微軟正黑體" panose="020B0604030504040204" pitchFamily="34" charset="-120"/>
                  </a:rPr>
                  <a:t>:00</a:t>
                </a:r>
                <a:endParaRPr lang="zh-TW" altLang="en-US" sz="2400" dirty="0">
                  <a:latin typeface="微軟正黑體" panose="020B0604030504040204" pitchFamily="34" charset="-120"/>
                  <a:ea typeface="微軟正黑體" panose="020B0604030504040204" pitchFamily="34" charset="-120"/>
                </a:endParaRPr>
              </a:p>
            </p:txBody>
          </p:sp>
          <p:cxnSp>
            <p:nvCxnSpPr>
              <p:cNvPr id="25" name="直線接點 24"/>
              <p:cNvCxnSpPr/>
              <p:nvPr/>
            </p:nvCxnSpPr>
            <p:spPr>
              <a:xfrm>
                <a:off x="7373279" y="3475239"/>
                <a:ext cx="0" cy="43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接點 25"/>
              <p:cNvCxnSpPr/>
              <p:nvPr/>
            </p:nvCxnSpPr>
            <p:spPr>
              <a:xfrm>
                <a:off x="9084106" y="3484967"/>
                <a:ext cx="0" cy="43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文字方塊 26"/>
              <p:cNvSpPr txBox="1"/>
              <p:nvPr/>
            </p:nvSpPr>
            <p:spPr>
              <a:xfrm>
                <a:off x="8713823" y="4004160"/>
                <a:ext cx="881001"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4</a:t>
                </a:r>
                <a:r>
                  <a:rPr lang="en-US" altLang="zh-TW" sz="2400" dirty="0" smtClean="0">
                    <a:latin typeface="微軟正黑體" panose="020B0604030504040204" pitchFamily="34" charset="-120"/>
                    <a:ea typeface="微軟正黑體" panose="020B0604030504040204" pitchFamily="34" charset="-120"/>
                  </a:rPr>
                  <a:t>:00</a:t>
                </a:r>
                <a:endParaRPr lang="zh-TW" altLang="en-US" sz="2400" dirty="0">
                  <a:latin typeface="微軟正黑體" panose="020B0604030504040204" pitchFamily="34" charset="-120"/>
                  <a:ea typeface="微軟正黑體" panose="020B0604030504040204" pitchFamily="34" charset="-120"/>
                </a:endParaRPr>
              </a:p>
            </p:txBody>
          </p:sp>
          <p:sp>
            <p:nvSpPr>
              <p:cNvPr id="28" name="文字方塊 27"/>
              <p:cNvSpPr txBox="1"/>
              <p:nvPr/>
            </p:nvSpPr>
            <p:spPr>
              <a:xfrm>
                <a:off x="630378" y="4867775"/>
                <a:ext cx="5293911" cy="1361911"/>
              </a:xfrm>
              <a:prstGeom prst="rect">
                <a:avLst/>
              </a:prstGeom>
              <a:noFill/>
            </p:spPr>
            <p:txBody>
              <a:bodyPr wrap="square" rtlCol="0">
                <a:spAutoFit/>
              </a:bodyPr>
              <a:lstStyle/>
              <a:p>
                <a:pPr>
                  <a:lnSpc>
                    <a:spcPts val="3300"/>
                  </a:lnSpc>
                </a:pPr>
                <a:r>
                  <a:rPr lang="zh-TW" altLang="en-US" sz="2300" dirty="0" smtClean="0">
                    <a:solidFill>
                      <a:srgbClr val="FF0000"/>
                    </a:solidFill>
                    <a:latin typeface="微軟正黑體" panose="020B0604030504040204" pitchFamily="34" charset="-120"/>
                    <a:ea typeface="微軟正黑體" panose="020B0604030504040204" pitchFamily="34" charset="-120"/>
                  </a:rPr>
                  <a:t>*</a:t>
                </a:r>
                <a:r>
                  <a:rPr lang="zh-TW" altLang="en-US" sz="2300" dirty="0">
                    <a:solidFill>
                      <a:srgbClr val="FF0000"/>
                    </a:solidFill>
                    <a:latin typeface="微軟正黑體" panose="020B0604030504040204" pitchFamily="34" charset="-120"/>
                    <a:ea typeface="微軟正黑體" panose="020B0604030504040204" pitchFamily="34" charset="-120"/>
                  </a:rPr>
                  <a:t>觀</a:t>
                </a:r>
                <a:r>
                  <a:rPr lang="zh-TW" altLang="en-US" sz="2300" dirty="0" smtClean="0">
                    <a:solidFill>
                      <a:srgbClr val="FF0000"/>
                    </a:solidFill>
                    <a:latin typeface="微軟正黑體" panose="020B0604030504040204" pitchFamily="34" charset="-120"/>
                    <a:ea typeface="微軟正黑體" panose="020B0604030504040204" pitchFamily="34" charset="-120"/>
                  </a:rPr>
                  <a:t>看影片的次數</a:t>
                </a:r>
                <a:r>
                  <a:rPr lang="en-US" altLang="zh-TW" sz="2300" dirty="0">
                    <a:solidFill>
                      <a:srgbClr val="FF0000"/>
                    </a:solidFill>
                    <a:latin typeface="微軟正黑體" panose="020B0604030504040204" pitchFamily="34" charset="-120"/>
                    <a:ea typeface="微軟正黑體" panose="020B0604030504040204" pitchFamily="34" charset="-120"/>
                  </a:rPr>
                  <a:t> </a:t>
                </a:r>
                <a:r>
                  <a:rPr lang="en-US" altLang="zh-TW" sz="2300" dirty="0" smtClean="0">
                    <a:latin typeface="微軟正黑體" panose="020B0604030504040204" pitchFamily="34" charset="-120"/>
                    <a:ea typeface="微軟正黑體" panose="020B0604030504040204" pitchFamily="34" charset="-120"/>
                  </a:rPr>
                  <a:t>= </a:t>
                </a:r>
                <a:r>
                  <a:rPr lang="en-US" altLang="zh-TW" sz="2300" dirty="0">
                    <a:latin typeface="微軟正黑體" panose="020B0604030504040204" pitchFamily="34" charset="-120"/>
                    <a:ea typeface="微軟正黑體" panose="020B0604030504040204" pitchFamily="34" charset="-120"/>
                  </a:rPr>
                  <a:t>3</a:t>
                </a:r>
                <a:endParaRPr lang="en-US" altLang="zh-TW" sz="2300" dirty="0" smtClean="0">
                  <a:latin typeface="微軟正黑體" panose="020B0604030504040204" pitchFamily="34" charset="-120"/>
                  <a:ea typeface="微軟正黑體" panose="020B0604030504040204" pitchFamily="34" charset="-120"/>
                </a:endParaRPr>
              </a:p>
              <a:p>
                <a:pPr>
                  <a:lnSpc>
                    <a:spcPts val="3300"/>
                  </a:lnSpc>
                </a:pPr>
                <a:r>
                  <a:rPr lang="zh-TW" altLang="en-US" sz="2300" dirty="0" smtClean="0">
                    <a:solidFill>
                      <a:srgbClr val="FF0000"/>
                    </a:solidFill>
                    <a:latin typeface="微軟正黑體" panose="020B0604030504040204" pitchFamily="34" charset="-120"/>
                    <a:ea typeface="微軟正黑體" panose="020B0604030504040204" pitchFamily="34" charset="-120"/>
                  </a:rPr>
                  <a:t>*觀看影片的完整度 </a:t>
                </a:r>
                <a:r>
                  <a:rPr lang="en-US" altLang="zh-TW" sz="2300" dirty="0" smtClean="0">
                    <a:latin typeface="微軟正黑體" panose="020B0604030504040204" pitchFamily="34" charset="-120"/>
                    <a:ea typeface="微軟正黑體" panose="020B0604030504040204" pitchFamily="34" charset="-120"/>
                  </a:rPr>
                  <a:t>= 4/5 </a:t>
                </a:r>
              </a:p>
              <a:p>
                <a:pPr>
                  <a:lnSpc>
                    <a:spcPts val="3300"/>
                  </a:lnSpc>
                </a:pPr>
                <a:r>
                  <a:rPr lang="en-US" altLang="zh-TW" sz="2300" dirty="0" smtClean="0">
                    <a:latin typeface="微軟正黑體" panose="020B0604030504040204" pitchFamily="34" charset="-120"/>
                    <a:ea typeface="微軟正黑體" panose="020B0604030504040204" pitchFamily="34" charset="-120"/>
                  </a:rPr>
                  <a:t>          </a:t>
                </a:r>
                <a:endParaRPr lang="zh-TW" altLang="en-US" sz="2300" dirty="0">
                  <a:latin typeface="微軟正黑體" panose="020B0604030504040204" pitchFamily="34" charset="-120"/>
                  <a:ea typeface="微軟正黑體" panose="020B0604030504040204" pitchFamily="34" charset="-120"/>
                </a:endParaRPr>
              </a:p>
            </p:txBody>
          </p:sp>
          <p:sp>
            <p:nvSpPr>
              <p:cNvPr id="29" name="文字方塊 28"/>
              <p:cNvSpPr txBox="1"/>
              <p:nvPr/>
            </p:nvSpPr>
            <p:spPr>
              <a:xfrm>
                <a:off x="5914528" y="4866713"/>
                <a:ext cx="5710025" cy="1292662"/>
              </a:xfrm>
              <a:prstGeom prst="rect">
                <a:avLst/>
              </a:prstGeom>
              <a:noFill/>
            </p:spPr>
            <p:txBody>
              <a:bodyPr wrap="square" rtlCol="0">
                <a:spAutoFit/>
              </a:bodyPr>
              <a:lstStyle/>
              <a:p>
                <a:pPr>
                  <a:lnSpc>
                    <a:spcPts val="3300"/>
                  </a:lnSpc>
                </a:pPr>
                <a:r>
                  <a:rPr lang="en-US" altLang="zh-TW" sz="2300" dirty="0" smtClean="0">
                    <a:solidFill>
                      <a:srgbClr val="FF0000"/>
                    </a:solidFill>
                    <a:latin typeface="微軟正黑體" panose="020B0604030504040204" pitchFamily="34" charset="-120"/>
                    <a:ea typeface="微軟正黑體" panose="020B0604030504040204" pitchFamily="34" charset="-120"/>
                  </a:rPr>
                  <a:t>*</a:t>
                </a:r>
                <a:r>
                  <a:rPr lang="zh-TW" altLang="en-US" sz="2300" dirty="0" smtClean="0">
                    <a:solidFill>
                      <a:srgbClr val="FF0000"/>
                    </a:solidFill>
                    <a:latin typeface="微軟正黑體" panose="020B0604030504040204" pitchFamily="34" charset="-120"/>
                    <a:ea typeface="微軟正黑體" panose="020B0604030504040204" pitchFamily="34" charset="-120"/>
                  </a:rPr>
                  <a:t>重點</a:t>
                </a:r>
                <a:r>
                  <a:rPr lang="zh-TW" altLang="en-US" sz="2300" dirty="0">
                    <a:solidFill>
                      <a:srgbClr val="FF0000"/>
                    </a:solidFill>
                    <a:latin typeface="微軟正黑體" panose="020B0604030504040204" pitchFamily="34" charset="-120"/>
                    <a:ea typeface="微軟正黑體" panose="020B0604030504040204" pitchFamily="34" charset="-120"/>
                  </a:rPr>
                  <a:t>完成次數</a:t>
                </a:r>
                <a:r>
                  <a:rPr lang="en-US" altLang="zh-TW" sz="2300" dirty="0">
                    <a:solidFill>
                      <a:srgbClr val="FF0000"/>
                    </a:solidFill>
                    <a:latin typeface="微軟正黑體" panose="020B0604030504040204" pitchFamily="34" charset="-120"/>
                    <a:ea typeface="微軟正黑體" panose="020B0604030504040204" pitchFamily="34" charset="-120"/>
                  </a:rPr>
                  <a:t>/</a:t>
                </a:r>
                <a:r>
                  <a:rPr lang="zh-TW" altLang="en-US" sz="2300" dirty="0">
                    <a:solidFill>
                      <a:srgbClr val="FF0000"/>
                    </a:solidFill>
                    <a:latin typeface="微軟正黑體" panose="020B0604030504040204" pitchFamily="34" charset="-120"/>
                    <a:ea typeface="微軟正黑體" panose="020B0604030504040204" pitchFamily="34" charset="-120"/>
                  </a:rPr>
                  <a:t>重點</a:t>
                </a:r>
                <a:r>
                  <a:rPr lang="zh-TW" altLang="en-US" sz="2300" dirty="0" smtClean="0">
                    <a:solidFill>
                      <a:srgbClr val="FF0000"/>
                    </a:solidFill>
                    <a:latin typeface="微軟正黑體" panose="020B0604030504040204" pitchFamily="34" charset="-120"/>
                    <a:ea typeface="微軟正黑體" panose="020B0604030504040204" pitchFamily="34" charset="-120"/>
                  </a:rPr>
                  <a:t>數</a:t>
                </a:r>
                <a:r>
                  <a:rPr lang="zh-TW" altLang="en-US" sz="2300" dirty="0">
                    <a:solidFill>
                      <a:srgbClr val="FF0000"/>
                    </a:solidFill>
                    <a:latin typeface="微軟正黑體" panose="020B0604030504040204" pitchFamily="34" charset="-120"/>
                    <a:ea typeface="微軟正黑體" panose="020B0604030504040204" pitchFamily="34" charset="-120"/>
                  </a:rPr>
                  <a:t> </a:t>
                </a:r>
                <a:r>
                  <a:rPr lang="en-US" altLang="zh-TW" sz="2300" dirty="0" smtClean="0">
                    <a:latin typeface="微軟正黑體" panose="020B0604030504040204" pitchFamily="34" charset="-120"/>
                    <a:ea typeface="微軟正黑體" panose="020B0604030504040204" pitchFamily="34" charset="-120"/>
                  </a:rPr>
                  <a:t>=</a:t>
                </a:r>
                <a:r>
                  <a:rPr lang="zh-TW" altLang="en-US" sz="2300" dirty="0" smtClean="0">
                    <a:latin typeface="微軟正黑體" panose="020B0604030504040204" pitchFamily="34" charset="-120"/>
                    <a:ea typeface="微軟正黑體" panose="020B0604030504040204" pitchFamily="34" charset="-120"/>
                  </a:rPr>
                  <a:t> </a:t>
                </a:r>
                <a:r>
                  <a:rPr lang="en-US" altLang="zh-TW" sz="2300" dirty="0" smtClean="0">
                    <a:latin typeface="微軟正黑體" panose="020B0604030504040204" pitchFamily="34" charset="-120"/>
                    <a:ea typeface="微軟正黑體" panose="020B0604030504040204" pitchFamily="34" charset="-120"/>
                  </a:rPr>
                  <a:t>(2+2+1)/3 = 5/3</a:t>
                </a:r>
              </a:p>
              <a:p>
                <a:pPr>
                  <a:lnSpc>
                    <a:spcPts val="3300"/>
                  </a:lnSpc>
                </a:pPr>
                <a:r>
                  <a:rPr lang="en-US" altLang="zh-TW" sz="2300" dirty="0" smtClean="0">
                    <a:solidFill>
                      <a:srgbClr val="FF0000"/>
                    </a:solidFill>
                    <a:latin typeface="微軟正黑體" panose="020B0604030504040204" pitchFamily="34" charset="-120"/>
                    <a:ea typeface="微軟正黑體" panose="020B0604030504040204" pitchFamily="34" charset="-120"/>
                  </a:rPr>
                  <a:t>*</a:t>
                </a:r>
                <a:r>
                  <a:rPr lang="zh-TW" altLang="en-US" sz="2300" dirty="0" smtClean="0">
                    <a:solidFill>
                      <a:srgbClr val="FF0000"/>
                    </a:solidFill>
                    <a:latin typeface="微軟正黑體" panose="020B0604030504040204" pitchFamily="34" charset="-120"/>
                    <a:ea typeface="微軟正黑體" panose="020B0604030504040204" pitchFamily="34" charset="-120"/>
                  </a:rPr>
                  <a:t>筆記次數 </a:t>
                </a:r>
                <a:r>
                  <a:rPr lang="en-US" altLang="zh-TW" sz="2300" dirty="0" smtClean="0">
                    <a:latin typeface="微軟正黑體" panose="020B0604030504040204" pitchFamily="34" charset="-120"/>
                    <a:ea typeface="微軟正黑體" panose="020B0604030504040204" pitchFamily="34" charset="-120"/>
                  </a:rPr>
                  <a:t>= 2</a:t>
                </a:r>
                <a:endParaRPr lang="zh-TW" altLang="en-US" sz="2300" dirty="0">
                  <a:latin typeface="微軟正黑體" panose="020B0604030504040204" pitchFamily="34" charset="-120"/>
                  <a:ea typeface="微軟正黑體" panose="020B0604030504040204" pitchFamily="34" charset="-120"/>
                </a:endParaRPr>
              </a:p>
              <a:p>
                <a:endParaRPr lang="zh-TW" altLang="en-US" sz="2300" dirty="0">
                  <a:latin typeface="微軟正黑體" panose="020B0604030504040204" pitchFamily="34" charset="-120"/>
                  <a:ea typeface="微軟正黑體" panose="020B0604030504040204" pitchFamily="34" charset="-120"/>
                </a:endParaRPr>
              </a:p>
            </p:txBody>
          </p:sp>
          <p:sp>
            <p:nvSpPr>
              <p:cNvPr id="31" name="橢圓 30"/>
              <p:cNvSpPr/>
              <p:nvPr/>
            </p:nvSpPr>
            <p:spPr>
              <a:xfrm>
                <a:off x="6241576" y="3608010"/>
                <a:ext cx="197787" cy="197787"/>
              </a:xfrm>
              <a:prstGeom prst="ellipse">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橢圓 33"/>
              <p:cNvSpPr/>
              <p:nvPr/>
            </p:nvSpPr>
            <p:spPr>
              <a:xfrm>
                <a:off x="9273345" y="3620108"/>
                <a:ext cx="197787" cy="197787"/>
              </a:xfrm>
              <a:prstGeom prst="ellipse">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橢圓 34"/>
              <p:cNvSpPr/>
              <p:nvPr/>
            </p:nvSpPr>
            <p:spPr>
              <a:xfrm>
                <a:off x="8493719" y="1753644"/>
                <a:ext cx="197787" cy="197787"/>
              </a:xfrm>
              <a:prstGeom prst="ellipse">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橢圓 35"/>
              <p:cNvSpPr/>
              <p:nvPr/>
            </p:nvSpPr>
            <p:spPr>
              <a:xfrm>
                <a:off x="8493719" y="2181250"/>
                <a:ext cx="197787" cy="1977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文字方塊 36"/>
              <p:cNvSpPr txBox="1"/>
              <p:nvPr/>
            </p:nvSpPr>
            <p:spPr>
              <a:xfrm>
                <a:off x="8713823" y="1668040"/>
                <a:ext cx="1877829" cy="369332"/>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筆記時間</a:t>
                </a:r>
                <a:endParaRPr lang="zh-TW" altLang="en-US" dirty="0">
                  <a:latin typeface="微軟正黑體" panose="020B0604030504040204" pitchFamily="34" charset="-120"/>
                  <a:ea typeface="微軟正黑體" panose="020B0604030504040204" pitchFamily="34" charset="-120"/>
                </a:endParaRPr>
              </a:p>
            </p:txBody>
          </p:sp>
          <p:sp>
            <p:nvSpPr>
              <p:cNvPr id="38" name="文字方塊 37"/>
              <p:cNvSpPr txBox="1"/>
              <p:nvPr/>
            </p:nvSpPr>
            <p:spPr>
              <a:xfrm>
                <a:off x="8711042" y="2096393"/>
                <a:ext cx="1877829" cy="369332"/>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重點區</a:t>
                </a:r>
                <a:r>
                  <a:rPr lang="zh-TW" altLang="en-US" dirty="0">
                    <a:latin typeface="微軟正黑體" panose="020B0604030504040204" pitchFamily="34" charset="-120"/>
                    <a:ea typeface="微軟正黑體" panose="020B0604030504040204" pitchFamily="34" charset="-120"/>
                  </a:rPr>
                  <a:t>域</a:t>
                </a:r>
              </a:p>
            </p:txBody>
          </p:sp>
        </p:grpSp>
        <p:cxnSp>
          <p:nvCxnSpPr>
            <p:cNvPr id="40" name="直線接點 39"/>
            <p:cNvCxnSpPr/>
            <p:nvPr/>
          </p:nvCxnSpPr>
          <p:spPr>
            <a:xfrm>
              <a:off x="3721693" y="2412905"/>
              <a:ext cx="0" cy="1225514"/>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2" name="直線接點 41"/>
            <p:cNvCxnSpPr/>
            <p:nvPr/>
          </p:nvCxnSpPr>
          <p:spPr>
            <a:xfrm>
              <a:off x="5247398" y="2392167"/>
              <a:ext cx="0" cy="1225514"/>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3" name="直線接點 42"/>
            <p:cNvCxnSpPr/>
            <p:nvPr/>
          </p:nvCxnSpPr>
          <p:spPr>
            <a:xfrm>
              <a:off x="7119406" y="2395971"/>
              <a:ext cx="0" cy="1225514"/>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 name="矩形 7"/>
              <p:cNvSpPr/>
              <p:nvPr/>
            </p:nvSpPr>
            <p:spPr>
              <a:xfrm>
                <a:off x="598913" y="4458710"/>
                <a:ext cx="10994175" cy="2183869"/>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5">
                  <a:lnSpc>
                    <a:spcPts val="4500"/>
                  </a:lnSpc>
                </a:pPr>
                <a:r>
                  <a:rPr lang="en-US" altLang="zh-TW" dirty="0" smtClean="0">
                    <a:solidFill>
                      <a:sysClr val="windowText" lastClr="000000"/>
                    </a:solidFill>
                    <a:latin typeface="微軟正黑體" panose="020B0604030504040204" pitchFamily="34" charset="-120"/>
                    <a:ea typeface="微軟正黑體" panose="020B0604030504040204" pitchFamily="34" charset="-120"/>
                  </a:rPr>
                  <a:t>M</a:t>
                </a:r>
                <a:r>
                  <a:rPr lang="zh-TW" altLang="en-US" dirty="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sym typeface="Wingdings" panose="05000000000000000000" pitchFamily="2" charset="2"/>
                  </a:rPr>
                  <a:t> =</a:t>
                </a:r>
                <a:r>
                  <a:rPr lang="zh-TW" altLang="en-US" dirty="0">
                    <a:solidFill>
                      <a:sysClr val="windowText" lastClr="000000"/>
                    </a:solidFill>
                    <a:latin typeface="微軟正黑體" panose="020B0604030504040204" pitchFamily="34" charset="-120"/>
                    <a:ea typeface="微軟正黑體" panose="020B0604030504040204" pitchFamily="34" charset="-120"/>
                    <a:sym typeface="Wingdings" panose="05000000000000000000" pitchFamily="2" charset="2"/>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sym typeface="Wingdings" panose="05000000000000000000" pitchFamily="2" charset="2"/>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rPr>
                  <a:t>0.4*0.8)</a:t>
                </a:r>
                <a:r>
                  <a:rPr lang="zh-TW" altLang="en-US" dirty="0" smtClean="0">
                    <a:solidFill>
                      <a:sysClr val="windowText" lastClr="000000"/>
                    </a:solidFill>
                    <a:latin typeface="微軟正黑體" panose="020B0604030504040204" pitchFamily="34" charset="-120"/>
                    <a:ea typeface="微軟正黑體" panose="020B0604030504040204" pitchFamily="34" charset="-120"/>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rPr>
                  <a:t>+</a:t>
                </a:r>
                <a:r>
                  <a:rPr lang="zh-TW" altLang="en-US" dirty="0" smtClean="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(0.3</a:t>
                </a:r>
                <a:r>
                  <a:rPr lang="zh-TW" altLang="en-US" dirty="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sigmoid(5/3))+</a:t>
                </a:r>
                <a:r>
                  <a:rPr lang="zh-TW" altLang="en-US" dirty="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(0.3</a:t>
                </a:r>
                <a:r>
                  <a:rPr lang="zh-TW" altLang="en-US" dirty="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sigmoid(2))</a:t>
                </a:r>
              </a:p>
              <a:p>
                <a:pPr lvl="5">
                  <a:lnSpc>
                    <a:spcPts val="4500"/>
                  </a:lnSpc>
                </a:pPr>
                <a:r>
                  <a:rPr lang="zh-TW" altLang="en-US" dirty="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     </a:t>
                </a:r>
                <a14:m>
                  <m:oMath xmlns:m="http://schemas.openxmlformats.org/officeDocument/2006/math">
                    <m:r>
                      <a:rPr lang="en-US" altLang="zh-TW" i="1">
                        <a:solidFill>
                          <a:sysClr val="windowText" lastClr="000000"/>
                        </a:solidFill>
                        <a:latin typeface="Cambria Math" panose="02040503050406030204" pitchFamily="18" charset="0"/>
                        <a:ea typeface="Cambria Math" panose="02040503050406030204" pitchFamily="18" charset="0"/>
                      </a:rPr>
                      <m:t>≈ </m:t>
                    </m:r>
                  </m:oMath>
                </a14:m>
                <a:r>
                  <a:rPr lang="en-US" altLang="zh-TW" dirty="0" smtClean="0">
                    <a:solidFill>
                      <a:sysClr val="windowText" lastClr="000000"/>
                    </a:solidFill>
                    <a:latin typeface="微軟正黑體" panose="020B0604030504040204" pitchFamily="34" charset="-120"/>
                    <a:ea typeface="微軟正黑體" panose="020B0604030504040204" pitchFamily="34" charset="-120"/>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sym typeface="Wingdings" panose="05000000000000000000" pitchFamily="2" charset="2"/>
                  </a:rPr>
                  <a:t>(</a:t>
                </a:r>
                <a:r>
                  <a:rPr lang="en-US" altLang="zh-TW" dirty="0" smtClean="0">
                    <a:solidFill>
                      <a:sysClr val="windowText" lastClr="000000"/>
                    </a:solidFill>
                    <a:latin typeface="微軟正黑體" panose="020B0604030504040204" pitchFamily="34" charset="-120"/>
                    <a:ea typeface="微軟正黑體" panose="020B0604030504040204" pitchFamily="34" charset="-120"/>
                  </a:rPr>
                  <a:t>0.4*0.8)</a:t>
                </a:r>
                <a:r>
                  <a:rPr lang="en-US" altLang="zh-TW" dirty="0">
                    <a:solidFill>
                      <a:sysClr val="windowText" lastClr="000000"/>
                    </a:solidFill>
                    <a:latin typeface="微軟正黑體" panose="020B0604030504040204" pitchFamily="34" charset="-120"/>
                    <a:ea typeface="微軟正黑體" panose="020B0604030504040204" pitchFamily="34" charset="-120"/>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rPr>
                  <a:t>+</a:t>
                </a:r>
                <a:r>
                  <a:rPr lang="zh-TW" altLang="en-US" dirty="0" smtClean="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0.3</a:t>
                </a:r>
                <a:r>
                  <a:rPr lang="zh-TW" altLang="en-US" dirty="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0.841+</a:t>
                </a:r>
                <a:r>
                  <a:rPr lang="zh-TW" altLang="en-US" dirty="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0.3</a:t>
                </a:r>
                <a:r>
                  <a:rPr lang="zh-TW" altLang="en-US" dirty="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0.88</a:t>
                </a:r>
              </a:p>
              <a:p>
                <a:pPr lvl="5">
                  <a:lnSpc>
                    <a:spcPts val="4500"/>
                  </a:lnSpc>
                </a:pPr>
                <a:r>
                  <a:rPr lang="en-US" altLang="zh-TW" dirty="0">
                    <a:solidFill>
                      <a:sysClr val="windowText" lastClr="000000"/>
                    </a:solidFill>
                    <a:latin typeface="微軟正黑體" panose="020B0604030504040204" pitchFamily="34" charset="-120"/>
                    <a:ea typeface="微軟正黑體" panose="020B0604030504040204" pitchFamily="34" charset="-120"/>
                  </a:rPr>
                  <a:t>      </a:t>
                </a:r>
                <a14:m>
                  <m:oMath xmlns:m="http://schemas.openxmlformats.org/officeDocument/2006/math">
                    <m:r>
                      <a:rPr lang="en-US" altLang="zh-TW" i="1">
                        <a:solidFill>
                          <a:sysClr val="windowText" lastClr="000000"/>
                        </a:solidFill>
                        <a:latin typeface="Cambria Math" panose="02040503050406030204" pitchFamily="18" charset="0"/>
                        <a:ea typeface="Cambria Math" panose="02040503050406030204" pitchFamily="18" charset="0"/>
                      </a:rPr>
                      <m:t>≈</m:t>
                    </m:r>
                  </m:oMath>
                </a14:m>
                <a:r>
                  <a:rPr lang="en-US" altLang="zh-TW" dirty="0" smtClean="0">
                    <a:solidFill>
                      <a:sysClr val="windowText" lastClr="000000"/>
                    </a:solidFill>
                    <a:latin typeface="微軟正黑體" panose="020B0604030504040204" pitchFamily="34" charset="-120"/>
                    <a:ea typeface="微軟正黑體" panose="020B0604030504040204" pitchFamily="34" charset="-120"/>
                  </a:rPr>
                  <a:t>   0.83</a:t>
                </a:r>
                <a:endParaRPr lang="en-US" altLang="zh-TW" dirty="0">
                  <a:solidFill>
                    <a:sysClr val="windowText" lastClr="000000"/>
                  </a:solidFill>
                  <a:latin typeface="微軟正黑體" panose="020B0604030504040204" pitchFamily="34" charset="-120"/>
                  <a:ea typeface="微軟正黑體" panose="020B0604030504040204" pitchFamily="34" charset="-120"/>
                </a:endParaRPr>
              </a:p>
              <a:p>
                <a:pPr algn="ctr"/>
                <a:endParaRPr lang="zh-TW" altLang="en-US" dirty="0">
                  <a:solidFill>
                    <a:sysClr val="windowText" lastClr="000000"/>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598913" y="4458710"/>
                <a:ext cx="10994175" cy="2183869"/>
              </a:xfrm>
              <a:prstGeom prst="rect">
                <a:avLst/>
              </a:prstGeom>
              <a:blipFill>
                <a:blip r:embed="rId3"/>
                <a:stretch>
                  <a:fillRect/>
                </a:stretch>
              </a:blipFill>
              <a:ln>
                <a:solidFill>
                  <a:schemeClr val="bg1">
                    <a:lumMod val="65000"/>
                  </a:schemeClr>
                </a:solidFill>
              </a:ln>
            </p:spPr>
            <p:txBody>
              <a:bodyPr/>
              <a:lstStyle/>
              <a:p>
                <a:r>
                  <a:rPr lang="zh-TW" altLang="en-US">
                    <a:noFill/>
                  </a:rPr>
                  <a:t> </a:t>
                </a:r>
              </a:p>
            </p:txBody>
          </p:sp>
        </mc:Fallback>
      </mc:AlternateContent>
      <p:sp>
        <p:nvSpPr>
          <p:cNvPr id="2" name="投影片編號版面配置區 1"/>
          <p:cNvSpPr>
            <a:spLocks noGrp="1"/>
          </p:cNvSpPr>
          <p:nvPr>
            <p:ph type="sldNum" sz="quarter" idx="12"/>
          </p:nvPr>
        </p:nvSpPr>
        <p:spPr/>
        <p:txBody>
          <a:bodyPr/>
          <a:lstStyle/>
          <a:p>
            <a:fld id="{C216DB24-B25B-49D7-A066-6E012C0AC9EA}" type="slidenum">
              <a:rPr lang="zh-CN" altLang="en-US" smtClean="0"/>
              <a:t>34</a:t>
            </a:fld>
            <a:endParaRPr lang="zh-CN" altLang="en-US"/>
          </a:p>
        </p:txBody>
      </p:sp>
      <p:pic>
        <p:nvPicPr>
          <p:cNvPr id="47" name="圖片 46"/>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7383575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a:xfrm>
            <a:off x="8330388" y="6356350"/>
            <a:ext cx="2743200" cy="365125"/>
          </a:xfrm>
        </p:spPr>
        <p:txBody>
          <a:bodyPr/>
          <a:lstStyle/>
          <a:p>
            <a:fld id="{C216DB24-B25B-49D7-A066-6E012C0AC9EA}" type="slidenum">
              <a:rPr lang="zh-CN" altLang="en-US" smtClean="0">
                <a:latin typeface="微軟正黑體" panose="020B0604030504040204" pitchFamily="34" charset="-120"/>
                <a:ea typeface="微軟正黑體" panose="020B0604030504040204" pitchFamily="34" charset="-120"/>
              </a:rPr>
              <a:t>35</a:t>
            </a:fld>
            <a:endParaRPr lang="zh-CN" altLang="en-US">
              <a:latin typeface="微軟正黑體" panose="020B0604030504040204" pitchFamily="34" charset="-120"/>
              <a:ea typeface="微軟正黑體" panose="020B0604030504040204" pitchFamily="34" charset="-120"/>
            </a:endParaRPr>
          </a:p>
        </p:txBody>
      </p:sp>
      <p:graphicFrame>
        <p:nvGraphicFramePr>
          <p:cNvPr id="6" name="表格 5"/>
          <p:cNvGraphicFramePr>
            <a:graphicFrameLocks noGrp="1"/>
          </p:cNvGraphicFramePr>
          <p:nvPr>
            <p:extLst>
              <p:ext uri="{D42A27DB-BD31-4B8C-83A1-F6EECF244321}">
                <p14:modId xmlns:p14="http://schemas.microsoft.com/office/powerpoint/2010/main" val="3321374344"/>
              </p:ext>
            </p:extLst>
          </p:nvPr>
        </p:nvGraphicFramePr>
        <p:xfrm>
          <a:off x="661481" y="1431053"/>
          <a:ext cx="10817156" cy="4903704"/>
        </p:xfrm>
        <a:graphic>
          <a:graphicData uri="http://schemas.openxmlformats.org/drawingml/2006/table">
            <a:tbl>
              <a:tblPr firstRow="1" firstCol="1" bandRow="1">
                <a:tableStyleId>{5C22544A-7EE6-4342-B048-85BDC9FD1C3A}</a:tableStyleId>
              </a:tblPr>
              <a:tblGrid>
                <a:gridCol w="1428915">
                  <a:extLst>
                    <a:ext uri="{9D8B030D-6E8A-4147-A177-3AD203B41FA5}">
                      <a16:colId xmlns:a16="http://schemas.microsoft.com/office/drawing/2014/main" val="339147729"/>
                    </a:ext>
                  </a:extLst>
                </a:gridCol>
                <a:gridCol w="1428915">
                  <a:extLst>
                    <a:ext uri="{9D8B030D-6E8A-4147-A177-3AD203B41FA5}">
                      <a16:colId xmlns:a16="http://schemas.microsoft.com/office/drawing/2014/main" val="3904555611"/>
                    </a:ext>
                  </a:extLst>
                </a:gridCol>
                <a:gridCol w="1058164">
                  <a:extLst>
                    <a:ext uri="{9D8B030D-6E8A-4147-A177-3AD203B41FA5}">
                      <a16:colId xmlns:a16="http://schemas.microsoft.com/office/drawing/2014/main" val="3982683976"/>
                    </a:ext>
                  </a:extLst>
                </a:gridCol>
                <a:gridCol w="1058164">
                  <a:extLst>
                    <a:ext uri="{9D8B030D-6E8A-4147-A177-3AD203B41FA5}">
                      <a16:colId xmlns:a16="http://schemas.microsoft.com/office/drawing/2014/main" val="1336293569"/>
                    </a:ext>
                  </a:extLst>
                </a:gridCol>
                <a:gridCol w="974772">
                  <a:extLst>
                    <a:ext uri="{9D8B030D-6E8A-4147-A177-3AD203B41FA5}">
                      <a16:colId xmlns:a16="http://schemas.microsoft.com/office/drawing/2014/main" val="2243789574"/>
                    </a:ext>
                  </a:extLst>
                </a:gridCol>
                <a:gridCol w="1386092">
                  <a:extLst>
                    <a:ext uri="{9D8B030D-6E8A-4147-A177-3AD203B41FA5}">
                      <a16:colId xmlns:a16="http://schemas.microsoft.com/office/drawing/2014/main" val="3132987613"/>
                    </a:ext>
                  </a:extLst>
                </a:gridCol>
                <a:gridCol w="1386092">
                  <a:extLst>
                    <a:ext uri="{9D8B030D-6E8A-4147-A177-3AD203B41FA5}">
                      <a16:colId xmlns:a16="http://schemas.microsoft.com/office/drawing/2014/main" val="2370008413"/>
                    </a:ext>
                  </a:extLst>
                </a:gridCol>
                <a:gridCol w="1048021">
                  <a:extLst>
                    <a:ext uri="{9D8B030D-6E8A-4147-A177-3AD203B41FA5}">
                      <a16:colId xmlns:a16="http://schemas.microsoft.com/office/drawing/2014/main" val="3331876522"/>
                    </a:ext>
                  </a:extLst>
                </a:gridCol>
                <a:gridCol w="1048021">
                  <a:extLst>
                    <a:ext uri="{9D8B030D-6E8A-4147-A177-3AD203B41FA5}">
                      <a16:colId xmlns:a16="http://schemas.microsoft.com/office/drawing/2014/main" val="551041797"/>
                    </a:ext>
                  </a:extLst>
                </a:gridCol>
              </a:tblGrid>
              <a:tr h="612964">
                <a:tc gridSpan="2">
                  <a:txBody>
                    <a:bodyPr/>
                    <a:lstStyle/>
                    <a:p>
                      <a:pPr algn="ctr">
                        <a:spcAft>
                          <a:spcPts val="0"/>
                        </a:spcAft>
                      </a:pPr>
                      <a:r>
                        <a:rPr lang="en-US" sz="1600" kern="100" dirty="0">
                          <a:effectLst/>
                          <a:latin typeface="微軟正黑體" panose="020B0604030504040204" pitchFamily="34" charset="-120"/>
                          <a:ea typeface="微軟正黑體" panose="020B0604030504040204" pitchFamily="34" charset="-120"/>
                        </a:rPr>
                        <a:t> </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hMerge="1">
                  <a:txBody>
                    <a:bodyPr/>
                    <a:lstStyle/>
                    <a:p>
                      <a:endParaRPr lang="zh-TW" altLang="en-US"/>
                    </a:p>
                  </a:txBody>
                  <a:tcPr/>
                </a:tc>
                <a:tc>
                  <a:txBody>
                    <a:bodyPr/>
                    <a:lstStyle/>
                    <a:p>
                      <a:pPr algn="ctr">
                        <a:spcAft>
                          <a:spcPts val="0"/>
                        </a:spcAft>
                      </a:pPr>
                      <a:r>
                        <a:rPr lang="en-US" sz="1600" kern="0" dirty="0" err="1" smtClean="0">
                          <a:solidFill>
                            <a:schemeClr val="bg1"/>
                          </a:solidFill>
                          <a:effectLst/>
                          <a:latin typeface="微軟正黑體" panose="020B0604030504040204" pitchFamily="34" charset="-120"/>
                          <a:ea typeface="微軟正黑體" panose="020B0604030504040204" pitchFamily="34" charset="-120"/>
                        </a:rPr>
                        <a:t>i</a:t>
                      </a:r>
                      <a:r>
                        <a:rPr lang="en-US" sz="1600" kern="0" dirty="0" smtClean="0">
                          <a:solidFill>
                            <a:schemeClr val="bg1"/>
                          </a:solidFill>
                          <a:effectLst/>
                          <a:latin typeface="微軟正黑體" panose="020B0604030504040204" pitchFamily="34" charset="-120"/>
                          <a:ea typeface="微軟正黑體" panose="020B0604030504040204" pitchFamily="34" charset="-120"/>
                        </a:rPr>
                        <a:t>-Coding</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0">
                          <a:solidFill>
                            <a:schemeClr val="bg1"/>
                          </a:solidFill>
                          <a:effectLst/>
                          <a:latin typeface="微軟正黑體" panose="020B0604030504040204" pitchFamily="34" charset="-120"/>
                          <a:ea typeface="微軟正黑體" panose="020B0604030504040204" pitchFamily="34" charset="-120"/>
                        </a:rPr>
                        <a:t>Coding Bar</a:t>
                      </a:r>
                      <a:endParaRPr lang="zh-TW" sz="1600" kern="10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0" dirty="0" err="1">
                          <a:solidFill>
                            <a:schemeClr val="bg1"/>
                          </a:solidFill>
                          <a:effectLst/>
                          <a:latin typeface="微軟正黑體" panose="020B0604030504040204" pitchFamily="34" charset="-120"/>
                          <a:ea typeface="微軟正黑體" panose="020B0604030504040204" pitchFamily="34" charset="-120"/>
                          <a:cs typeface="新細明體" panose="02020500000000000000" pitchFamily="18" charset="-120"/>
                        </a:rPr>
                        <a:t>Hahow</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0" dirty="0">
                          <a:solidFill>
                            <a:schemeClr val="bg1"/>
                          </a:solidFill>
                          <a:effectLst/>
                          <a:latin typeface="微軟正黑體" panose="020B0604030504040204" pitchFamily="34" charset="-120"/>
                          <a:ea typeface="微軟正黑體" panose="020B0604030504040204" pitchFamily="34" charset="-120"/>
                          <a:cs typeface="新細明體" panose="02020500000000000000" pitchFamily="18" charset="-120"/>
                        </a:rPr>
                        <a:t>網易</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0" dirty="0">
                          <a:solidFill>
                            <a:schemeClr val="bg1"/>
                          </a:solidFill>
                          <a:effectLst/>
                          <a:latin typeface="微軟正黑體" panose="020B0604030504040204" pitchFamily="34" charset="-120"/>
                          <a:ea typeface="微軟正黑體" panose="020B0604030504040204" pitchFamily="34" charset="-120"/>
                          <a:cs typeface="新細明體" panose="02020500000000000000" pitchFamily="18" charset="-120"/>
                        </a:rPr>
                        <a:t>均一</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0" dirty="0" err="1">
                          <a:solidFill>
                            <a:schemeClr val="bg1"/>
                          </a:solidFill>
                          <a:effectLst/>
                          <a:latin typeface="微軟正黑體" panose="020B0604030504040204" pitchFamily="34" charset="-120"/>
                          <a:ea typeface="微軟正黑體" panose="020B0604030504040204" pitchFamily="34" charset="-120"/>
                        </a:rPr>
                        <a:t>Udemy</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0">
                          <a:effectLst/>
                          <a:latin typeface="微軟正黑體" panose="020B0604030504040204" pitchFamily="34" charset="-120"/>
                          <a:ea typeface="微軟正黑體" panose="020B0604030504040204" pitchFamily="34" charset="-120"/>
                        </a:rPr>
                        <a:t>學習吧</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008504385"/>
                  </a:ext>
                </a:extLst>
              </a:tr>
              <a:tr h="612964">
                <a:tc gridSpan="2">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市場區隔</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h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大學</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國中高中</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不分</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不分</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國小</a:t>
                      </a:r>
                      <a:r>
                        <a:rPr lang="en-US" sz="1600" kern="100">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高中</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大學</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0" dirty="0">
                          <a:effectLst/>
                          <a:latin typeface="微軟正黑體" panose="020B0604030504040204" pitchFamily="34" charset="-120"/>
                          <a:ea typeface="微軟正黑體" panose="020B0604030504040204" pitchFamily="34" charset="-120"/>
                        </a:rPr>
                        <a:t>國小</a:t>
                      </a:r>
                      <a:r>
                        <a:rPr lang="en-US" sz="1600" kern="0" dirty="0">
                          <a:effectLst/>
                          <a:latin typeface="微軟正黑體" panose="020B0604030504040204" pitchFamily="34" charset="-120"/>
                          <a:ea typeface="微軟正黑體" panose="020B0604030504040204" pitchFamily="34" charset="-120"/>
                        </a:rPr>
                        <a:t>~</a:t>
                      </a:r>
                      <a:r>
                        <a:rPr lang="zh-TW" sz="1600" kern="0" dirty="0">
                          <a:effectLst/>
                          <a:latin typeface="微軟正黑體" panose="020B0604030504040204" pitchFamily="34" charset="-120"/>
                          <a:ea typeface="微軟正黑體" panose="020B0604030504040204" pitchFamily="34" charset="-120"/>
                        </a:rPr>
                        <a:t>高中</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418965638"/>
                  </a:ext>
                </a:extLst>
              </a:tr>
              <a:tr h="919445">
                <a:tc gridSpan="2">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行銷通路</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h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網路</a:t>
                      </a:r>
                    </a:p>
                    <a:p>
                      <a:pPr algn="ctr">
                        <a:spcAft>
                          <a:spcPts val="0"/>
                        </a:spcAft>
                      </a:pPr>
                      <a:r>
                        <a:rPr lang="en-US" sz="1600" kern="100">
                          <a:effectLst/>
                          <a:latin typeface="微軟正黑體" panose="020B0604030504040204" pitchFamily="34" charset="-120"/>
                          <a:ea typeface="微軟正黑體" panose="020B0604030504040204" pitchFamily="34" charset="-120"/>
                        </a:rPr>
                        <a:t>/</a:t>
                      </a:r>
                      <a:r>
                        <a:rPr lang="zh-TW" sz="1600" kern="100">
                          <a:effectLst/>
                          <a:latin typeface="微軟正黑體" panose="020B0604030504040204" pitchFamily="34" charset="-120"/>
                          <a:ea typeface="微軟正黑體" panose="020B0604030504040204" pitchFamily="34" charset="-120"/>
                        </a:rPr>
                        <a:t>大學</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網路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網路</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網路</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網路</a:t>
                      </a:r>
                    </a:p>
                    <a:p>
                      <a:pPr algn="ctr">
                        <a:spcAft>
                          <a:spcPts val="0"/>
                        </a:spcAft>
                      </a:pPr>
                      <a:r>
                        <a:rPr lang="en-US" sz="1600" kern="100">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校園</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網路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網路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512963983"/>
                  </a:ext>
                </a:extLst>
              </a:tr>
              <a:tr h="612964">
                <a:tc gridSpan="2">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營利模式</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hMerge="1">
                  <a:txBody>
                    <a:bodyPr/>
                    <a:lstStyle/>
                    <a:p>
                      <a:endParaRPr lang="zh-TW" altLang="en-US"/>
                    </a:p>
                  </a:txBody>
                  <a:tcPr/>
                </a:tc>
                <a:tc>
                  <a:txBody>
                    <a:bodyPr/>
                    <a:lstStyle/>
                    <a:p>
                      <a:pPr algn="ctr">
                        <a:spcAft>
                          <a:spcPts val="0"/>
                        </a:spcAft>
                      </a:pPr>
                      <a:r>
                        <a:rPr lang="en-US" sz="1600" kern="100" dirty="0" smtClean="0">
                          <a:effectLst/>
                          <a:latin typeface="微軟正黑體" panose="020B0604030504040204" pitchFamily="34" charset="-120"/>
                          <a:ea typeface="微軟正黑體" panose="020B0604030504040204" pitchFamily="34" charset="-120"/>
                        </a:rPr>
                        <a:t> </a:t>
                      </a:r>
                      <a:r>
                        <a:rPr lang="zh-TW" altLang="en-US" sz="1600" kern="100" dirty="0" smtClean="0">
                          <a:effectLst/>
                          <a:latin typeface="微軟正黑體" panose="020B0604030504040204" pitchFamily="34" charset="-120"/>
                          <a:ea typeface="微軟正黑體" panose="020B0604030504040204" pitchFamily="34" charset="-120"/>
                        </a:rPr>
                        <a:t>尚未規劃</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學生付費</a:t>
                      </a:r>
                    </a:p>
                    <a:p>
                      <a:pPr algn="ctr">
                        <a:spcAft>
                          <a:spcPts val="0"/>
                        </a:spcAft>
                      </a:pPr>
                      <a:r>
                        <a:rPr lang="en-US" sz="1600" kern="100">
                          <a:effectLst/>
                          <a:latin typeface="微軟正黑體" panose="020B0604030504040204" pitchFamily="34" charset="-120"/>
                          <a:ea typeface="微軟正黑體" panose="020B0604030504040204" pitchFamily="34" charset="-120"/>
                        </a:rPr>
                        <a:t>/</a:t>
                      </a:r>
                      <a:r>
                        <a:rPr lang="zh-TW" sz="1600" kern="100">
                          <a:effectLst/>
                          <a:latin typeface="微軟正黑體" panose="020B0604030504040204" pitchFamily="34" charset="-120"/>
                          <a:ea typeface="微軟正黑體" panose="020B0604030504040204" pitchFamily="34" charset="-120"/>
                        </a:rPr>
                        <a:t>營隊</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募資開課</a:t>
                      </a: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學生募資</a:t>
                      </a:r>
                    </a:p>
                    <a:p>
                      <a:pPr algn="ctr">
                        <a:spcAft>
                          <a:spcPts val="0"/>
                        </a:spcAft>
                      </a:pPr>
                      <a:r>
                        <a:rPr lang="zh-TW" altLang="en-US"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教</a:t>
                      </a:r>
                      <a:r>
                        <a:rPr lang="zh-TW" sz="1600" kern="100" dirty="0" smtClean="0">
                          <a:effectLst/>
                          <a:latin typeface="微軟正黑體" panose="020B0604030504040204" pitchFamily="34" charset="-120"/>
                          <a:ea typeface="微軟正黑體" panose="020B0604030504040204" pitchFamily="34" charset="-120"/>
                          <a:cs typeface="Times New Roman" panose="02020603050405020304" pitchFamily="18" charset="0"/>
                        </a:rPr>
                        <a:t>師</a:t>
                      </a:r>
                      <a:r>
                        <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分帳</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基金會</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學生付費</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基金會</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374801229"/>
                  </a:ext>
                </a:extLst>
              </a:tr>
              <a:tr h="306481">
                <a:tc rowSpan="7">
                  <a:txBody>
                    <a:bodyPr/>
                    <a:lstStyle/>
                    <a:p>
                      <a:pPr algn="ctr">
                        <a:spcAft>
                          <a:spcPts val="0"/>
                        </a:spcAft>
                      </a:pPr>
                      <a:r>
                        <a:rPr lang="zh-TW" sz="1600" kern="100" dirty="0" smtClean="0">
                          <a:effectLst/>
                          <a:latin typeface="微軟正黑體" panose="020B0604030504040204" pitchFamily="34" charset="-120"/>
                          <a:ea typeface="微軟正黑體" panose="020B0604030504040204" pitchFamily="34" charset="-120"/>
                        </a:rPr>
                        <a:t>技術</a:t>
                      </a:r>
                      <a:endParaRPr lang="en-US" altLang="zh-TW" sz="1600" kern="100" dirty="0" smtClean="0">
                        <a:effectLst/>
                        <a:latin typeface="微軟正黑體" panose="020B0604030504040204" pitchFamily="34" charset="-120"/>
                        <a:ea typeface="微軟正黑體" panose="020B0604030504040204" pitchFamily="34" charset="-120"/>
                      </a:endParaRPr>
                    </a:p>
                    <a:p>
                      <a:pPr algn="ctr">
                        <a:spcAft>
                          <a:spcPts val="0"/>
                        </a:spcAft>
                      </a:pPr>
                      <a:r>
                        <a:rPr lang="zh-TW" sz="1600" kern="100" dirty="0" smtClean="0">
                          <a:effectLst/>
                          <a:latin typeface="微軟正黑體" panose="020B0604030504040204" pitchFamily="34" charset="-120"/>
                          <a:ea typeface="微軟正黑體" panose="020B0604030504040204" pitchFamily="34" charset="-120"/>
                        </a:rPr>
                        <a:t>或</a:t>
                      </a:r>
                      <a:endParaRPr lang="en-US" altLang="zh-TW" sz="1600" kern="100" dirty="0" smtClean="0">
                        <a:effectLst/>
                        <a:latin typeface="微軟正黑體" panose="020B0604030504040204" pitchFamily="34" charset="-120"/>
                        <a:ea typeface="微軟正黑體" panose="020B0604030504040204" pitchFamily="34" charset="-120"/>
                      </a:endParaRPr>
                    </a:p>
                    <a:p>
                      <a:pPr algn="ctr">
                        <a:spcAft>
                          <a:spcPts val="0"/>
                        </a:spcAft>
                      </a:pPr>
                      <a:r>
                        <a:rPr lang="zh-TW" sz="1600" kern="100" dirty="0" smtClean="0">
                          <a:effectLst/>
                          <a:latin typeface="微軟正黑體" panose="020B0604030504040204" pitchFamily="34" charset="-120"/>
                          <a:ea typeface="微軟正黑體" panose="020B0604030504040204" pitchFamily="34" charset="-120"/>
                        </a:rPr>
                        <a:t>服務</a:t>
                      </a:r>
                      <a:r>
                        <a:rPr lang="zh-TW" sz="1600" kern="100" dirty="0">
                          <a:effectLst/>
                          <a:latin typeface="微軟正黑體" panose="020B0604030504040204" pitchFamily="34" charset="-120"/>
                          <a:ea typeface="微軟正黑體" panose="020B0604030504040204" pitchFamily="34" charset="-120"/>
                        </a:rPr>
                        <a:t>優勢</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操作難度</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易</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易</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易</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易</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易</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中</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易</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792969386"/>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網內搜尋功能</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331923775"/>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分析學習狀況</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35599789"/>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監控功能</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337267462"/>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課程有無分類</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582887432"/>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介面乾淨與否</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是</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是</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是</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77370583"/>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提供線上編譯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有</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無</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814543099"/>
                  </a:ext>
                </a:extLst>
              </a:tr>
            </a:tbl>
          </a:graphicData>
        </a:graphic>
      </p:graphicFrame>
      <p:pic>
        <p:nvPicPr>
          <p:cNvPr id="9" name="圖片 8"/>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pic>
        <p:nvPicPr>
          <p:cNvPr id="4" name="圖片 3"/>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rot="677581">
            <a:off x="3749670" y="1014324"/>
            <a:ext cx="640508" cy="640508"/>
          </a:xfrm>
          <a:prstGeom prst="rect">
            <a:avLst/>
          </a:prstGeom>
        </p:spPr>
      </p:pic>
      <p:grpSp>
        <p:nvGrpSpPr>
          <p:cNvPr id="10"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11" name="矩形 10">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線</a:t>
              </a:r>
              <a:r>
                <a:rPr lang="zh-TW" altLang="en-US" sz="3200" noProof="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上平臺比</a:t>
              </a:r>
              <a:r>
                <a:rPr lang="zh-TW" altLang="en-US" sz="3200" noProof="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較</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12"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47830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運算思維</a:t>
              </a:r>
              <a:endParaRPr kumimoji="0" lang="zh-CN" altLang="en-US" sz="320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8" name="矩形 7"/>
          <p:cNvSpPr/>
          <p:nvPr/>
        </p:nvSpPr>
        <p:spPr>
          <a:xfrm>
            <a:off x="4064441" y="6538912"/>
            <a:ext cx="7289359" cy="307777"/>
          </a:xfrm>
          <a:prstGeom prst="rect">
            <a:avLst/>
          </a:prstGeom>
        </p:spPr>
        <p:txBody>
          <a:bodyPr wrap="square">
            <a:spAutoFit/>
          </a:bodyPr>
          <a:lstStyle/>
          <a:p>
            <a:r>
              <a:rPr lang="zh-TW" altLang="en-US" sz="1400" dirty="0" smtClean="0">
                <a:solidFill>
                  <a:schemeClr val="bg1">
                    <a:lumMod val="50000"/>
                  </a:schemeClr>
                </a:solidFill>
                <a:latin typeface="微軟正黑體" panose="020B0604030504040204" pitchFamily="34" charset="-120"/>
                <a:ea typeface="微軟正黑體" panose="020B0604030504040204" pitchFamily="34" charset="-120"/>
              </a:rPr>
              <a:t>圖源： </a:t>
            </a:r>
            <a:r>
              <a:rPr lang="en-US" altLang="zh-TW" sz="1400" dirty="0" smtClean="0">
                <a:solidFill>
                  <a:schemeClr val="bg1">
                    <a:lumMod val="50000"/>
                  </a:schemeClr>
                </a:solidFill>
                <a:latin typeface="微軟正黑體" panose="020B0604030504040204" pitchFamily="34" charset="-120"/>
                <a:ea typeface="微軟正黑體" panose="020B0604030504040204" pitchFamily="34" charset="-120"/>
              </a:rPr>
              <a:t>https</a:t>
            </a:r>
            <a:r>
              <a:rPr lang="en-US" altLang="zh-TW" sz="1400" dirty="0">
                <a:solidFill>
                  <a:schemeClr val="bg1">
                    <a:lumMod val="50000"/>
                  </a:schemeClr>
                </a:solidFill>
                <a:latin typeface="微軟正黑體" panose="020B0604030504040204" pitchFamily="34" charset="-120"/>
                <a:ea typeface="微軟正黑體" panose="020B0604030504040204" pitchFamily="34" charset="-120"/>
              </a:rPr>
              <a:t>://ellenzou.github.io/digisteam-tw.com/computational-thinking.html</a:t>
            </a:r>
            <a:endParaRPr lang="zh-TW" altLang="en-US" sz="1400" dirty="0">
              <a:solidFill>
                <a:schemeClr val="bg1">
                  <a:lumMod val="50000"/>
                </a:schemeClr>
              </a:solidFill>
              <a:latin typeface="微軟正黑體" panose="020B0604030504040204" pitchFamily="34" charset="-120"/>
              <a:ea typeface="微軟正黑體" panose="020B0604030504040204" pitchFamily="34" charset="-120"/>
            </a:endParaRPr>
          </a:p>
        </p:txBody>
      </p:sp>
      <p:pic>
        <p:nvPicPr>
          <p:cNvPr id="9" name="圖片 8"/>
          <p:cNvPicPr>
            <a:picLocks noChangeAspect="1"/>
          </p:cNvPicPr>
          <p:nvPr/>
        </p:nvPicPr>
        <p:blipFill rotWithShape="1">
          <a:blip r:embed="rId3">
            <a:extLst>
              <a:ext uri="{28A0092B-C50C-407E-A947-70E740481C1C}">
                <a14:useLocalDpi xmlns:a14="http://schemas.microsoft.com/office/drawing/2010/main" val="0"/>
              </a:ext>
            </a:extLst>
          </a:blip>
          <a:srcRect t="1060" r="2854" b="2990"/>
          <a:stretch/>
        </p:blipFill>
        <p:spPr>
          <a:xfrm>
            <a:off x="1552677" y="1177048"/>
            <a:ext cx="9086647" cy="4834648"/>
          </a:xfrm>
          <a:prstGeom prst="rect">
            <a:avLst/>
          </a:prstGeom>
        </p:spPr>
      </p:pic>
      <p:sp>
        <p:nvSpPr>
          <p:cNvPr id="2" name="投影片編號版面配置區 1"/>
          <p:cNvSpPr>
            <a:spLocks noGrp="1"/>
          </p:cNvSpPr>
          <p:nvPr>
            <p:ph type="sldNum" sz="quarter" idx="12"/>
          </p:nvPr>
        </p:nvSpPr>
        <p:spPr/>
        <p:txBody>
          <a:bodyPr/>
          <a:lstStyle/>
          <a:p>
            <a:fld id="{C216DB24-B25B-49D7-A066-6E012C0AC9EA}" type="slidenum">
              <a:rPr lang="zh-CN" altLang="en-US" smtClean="0"/>
              <a:t>4</a:t>
            </a:fld>
            <a:endParaRPr lang="zh-CN" altLang="en-US"/>
          </a:p>
        </p:txBody>
      </p:sp>
      <p:pic>
        <p:nvPicPr>
          <p:cNvPr id="11" name="圖片 10"/>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635787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程式</a:t>
              </a:r>
              <a:r>
                <a:rPr lang="zh-TW" altLang="en-US" sz="320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教學的</a:t>
              </a:r>
              <a:r>
                <a:rPr lang="zh-TW" altLang="en-US" sz="32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發展</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6" name="投影片編號版面配置區 5"/>
          <p:cNvSpPr>
            <a:spLocks noGrp="1"/>
          </p:cNvSpPr>
          <p:nvPr>
            <p:ph type="sldNum" sz="quarter" idx="12"/>
          </p:nvPr>
        </p:nvSpPr>
        <p:spPr/>
        <p:txBody>
          <a:bodyPr/>
          <a:lstStyle/>
          <a:p>
            <a:fld id="{C216DB24-B25B-49D7-A066-6E012C0AC9EA}" type="slidenum">
              <a:rPr lang="zh-CN" altLang="en-US" smtClean="0"/>
              <a:t>5</a:t>
            </a:fld>
            <a:endParaRPr lang="zh-CN" altLang="en-US"/>
          </a:p>
        </p:txBody>
      </p:sp>
      <p:pic>
        <p:nvPicPr>
          <p:cNvPr id="7" name="圖片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531309" y="1062918"/>
            <a:ext cx="2585339" cy="2276631"/>
          </a:xfrm>
          <a:prstGeom prst="rect">
            <a:avLst/>
          </a:prstGeom>
        </p:spPr>
      </p:pic>
      <p:pic>
        <p:nvPicPr>
          <p:cNvPr id="8" name="圖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3569" y="1062919"/>
            <a:ext cx="2903617" cy="2276631"/>
          </a:xfrm>
          <a:prstGeom prst="rect">
            <a:avLst/>
          </a:prstGeom>
        </p:spPr>
      </p:pic>
      <p:pic>
        <p:nvPicPr>
          <p:cNvPr id="12" name="圖片 1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767354" y="1062918"/>
            <a:ext cx="2585339" cy="2276631"/>
          </a:xfrm>
          <a:prstGeom prst="rect">
            <a:avLst/>
          </a:prstGeom>
        </p:spPr>
      </p:pic>
      <p:graphicFrame>
        <p:nvGraphicFramePr>
          <p:cNvPr id="2" name="表格 1"/>
          <p:cNvGraphicFramePr>
            <a:graphicFrameLocks noGrp="1"/>
          </p:cNvGraphicFramePr>
          <p:nvPr>
            <p:extLst>
              <p:ext uri="{D42A27DB-BD31-4B8C-83A1-F6EECF244321}">
                <p14:modId xmlns:p14="http://schemas.microsoft.com/office/powerpoint/2010/main" val="3957686298"/>
              </p:ext>
            </p:extLst>
          </p:nvPr>
        </p:nvGraphicFramePr>
        <p:xfrm>
          <a:off x="283723" y="3392788"/>
          <a:ext cx="11624554" cy="3016769"/>
        </p:xfrm>
        <a:graphic>
          <a:graphicData uri="http://schemas.openxmlformats.org/drawingml/2006/table">
            <a:tbl>
              <a:tblPr firstRow="1" bandRow="1">
                <a:tableStyleId>{5C22544A-7EE6-4342-B048-85BDC9FD1C3A}</a:tableStyleId>
              </a:tblPr>
              <a:tblGrid>
                <a:gridCol w="735751">
                  <a:extLst>
                    <a:ext uri="{9D8B030D-6E8A-4147-A177-3AD203B41FA5}">
                      <a16:colId xmlns:a16="http://schemas.microsoft.com/office/drawing/2014/main" val="1601559075"/>
                    </a:ext>
                  </a:extLst>
                </a:gridCol>
                <a:gridCol w="3629601">
                  <a:extLst>
                    <a:ext uri="{9D8B030D-6E8A-4147-A177-3AD203B41FA5}">
                      <a16:colId xmlns:a16="http://schemas.microsoft.com/office/drawing/2014/main" val="136303411"/>
                    </a:ext>
                  </a:extLst>
                </a:gridCol>
                <a:gridCol w="3629601">
                  <a:extLst>
                    <a:ext uri="{9D8B030D-6E8A-4147-A177-3AD203B41FA5}">
                      <a16:colId xmlns:a16="http://schemas.microsoft.com/office/drawing/2014/main" val="1207680937"/>
                    </a:ext>
                  </a:extLst>
                </a:gridCol>
                <a:gridCol w="3629601">
                  <a:extLst>
                    <a:ext uri="{9D8B030D-6E8A-4147-A177-3AD203B41FA5}">
                      <a16:colId xmlns:a16="http://schemas.microsoft.com/office/drawing/2014/main" val="4071324649"/>
                    </a:ext>
                  </a:extLst>
                </a:gridCol>
              </a:tblGrid>
              <a:tr h="410729">
                <a:tc>
                  <a:txBody>
                    <a:bodyPr/>
                    <a:lstStyle/>
                    <a:p>
                      <a:pPr algn="ct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dirty="0" smtClean="0">
                          <a:latin typeface="微軟正黑體" panose="020B0604030504040204" pitchFamily="34" charset="-120"/>
                          <a:ea typeface="微軟正黑體" panose="020B0604030504040204" pitchFamily="34" charset="-120"/>
                        </a:rPr>
                        <a:t>傳統教學</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dirty="0" smtClean="0">
                          <a:latin typeface="微軟正黑體" panose="020B0604030504040204" pitchFamily="34" charset="-120"/>
                          <a:ea typeface="微軟正黑體" panose="020B0604030504040204" pitchFamily="34" charset="-120"/>
                        </a:rPr>
                        <a:t>廣播教學</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dirty="0" smtClean="0">
                          <a:latin typeface="微軟正黑體" panose="020B0604030504040204" pitchFamily="34" charset="-120"/>
                          <a:ea typeface="微軟正黑體" panose="020B0604030504040204" pitchFamily="34" charset="-120"/>
                        </a:rPr>
                        <a:t>雲端教學</a:t>
                      </a:r>
                      <a:endParaRPr lang="zh-TW" altLang="en-US"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794957895"/>
                  </a:ext>
                </a:extLst>
              </a:tr>
              <a:tr h="764119">
                <a:tc>
                  <a:txBody>
                    <a:bodyPr/>
                    <a:lstStyle/>
                    <a:p>
                      <a:pPr algn="ctr"/>
                      <a:r>
                        <a:rPr lang="zh-TW" altLang="en-US" dirty="0" smtClean="0">
                          <a:latin typeface="微軟正黑體" panose="020B0604030504040204" pitchFamily="34" charset="-120"/>
                          <a:ea typeface="微軟正黑體" panose="020B0604030504040204" pitchFamily="34" charset="-120"/>
                        </a:rPr>
                        <a:t>優點</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課程教具使用較為彈性</a:t>
                      </a: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班級秩序以及互動討論容易掌控</a:t>
                      </a:r>
                    </a:p>
                  </a:txBody>
                  <a:tcPr/>
                </a:tc>
                <a:tc>
                  <a:txBody>
                    <a:bodyPr/>
                    <a:lstStyle/>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透過實作，將抽象的學術知識轉為具體，讓學生的印象更深刻</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學生在實作中所產生的問題，教師可對其個體進行教導</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學生的學習不受到地點、時間等限制</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學生可同步或不同步溝通形式與他人交流學習</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211902797"/>
                  </a:ext>
                </a:extLst>
              </a:tr>
              <a:tr h="764119">
                <a:tc>
                  <a:txBody>
                    <a:bodyPr/>
                    <a:lstStyle/>
                    <a:p>
                      <a:pPr algn="ctr"/>
                      <a:r>
                        <a:rPr lang="zh-TW" altLang="en-US" dirty="0" smtClean="0">
                          <a:latin typeface="微軟正黑體" panose="020B0604030504040204" pitchFamily="34" charset="-120"/>
                          <a:ea typeface="微軟正黑體" panose="020B0604030504040204" pitchFamily="34" charset="-120"/>
                        </a:rPr>
                        <a:t>缺點</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marL="180000" indent="-180000" algn="l">
                        <a:spcAft>
                          <a:spcPts val="600"/>
                        </a:spcAft>
                        <a:buFont typeface="Arial" panose="020B0604020202020204" pitchFamily="34" charset="0"/>
                        <a:buChar char="•"/>
                      </a:pPr>
                      <a:r>
                        <a:rPr lang="zh-TW" altLang="en-US" sz="1800" b="0" i="0" kern="1200" dirty="0" smtClean="0">
                          <a:solidFill>
                            <a:schemeClr val="dk1"/>
                          </a:solidFill>
                          <a:effectLst/>
                          <a:latin typeface="微軟正黑體" panose="020B0604030504040204" pitchFamily="34" charset="-120"/>
                          <a:ea typeface="微軟正黑體" panose="020B0604030504040204" pitchFamily="34" charset="-120"/>
                          <a:cs typeface="+mn-cs"/>
                        </a:rPr>
                        <a:t>學生被動學習，導致消極學習</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教師不易觀察個別學生學習情況</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學生解決問題能力</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亦即運算思維能力</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不易培養</a:t>
                      </a:r>
                      <a:endParaRPr lang="en-US" altLang="zh-TW" dirty="0" smtClean="0">
                        <a:latin typeface="微軟正黑體" panose="020B0604030504040204" pitchFamily="34" charset="-120"/>
                        <a:ea typeface="微軟正黑體" panose="020B0604030504040204" pitchFamily="34" charset="-120"/>
                      </a:endParaRPr>
                    </a:p>
                  </a:txBody>
                  <a:tcPr/>
                </a:tc>
                <a:tc>
                  <a:txBody>
                    <a:bodyPr/>
                    <a:lstStyle/>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教師不易掌控班級秩序</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花費時間較長</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硬體設備花費成本較高</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可練習程式並且可以管理課程教具的學習平臺較為少見</a:t>
                      </a:r>
                      <a:endParaRPr lang="en-US" altLang="zh-TW" dirty="0" smtClean="0">
                        <a:latin typeface="微軟正黑體" panose="020B0604030504040204" pitchFamily="34" charset="-120"/>
                        <a:ea typeface="微軟正黑體" panose="020B0604030504040204" pitchFamily="34" charset="-120"/>
                      </a:endParaRPr>
                    </a:p>
                    <a:p>
                      <a:pPr marL="180000" marR="0" lvl="0" indent="-1800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zh-TW" altLang="en-US" dirty="0" smtClean="0">
                          <a:latin typeface="微軟正黑體" panose="020B0604030504040204" pitchFamily="34" charset="-120"/>
                          <a:ea typeface="微軟正黑體" panose="020B0604030504040204" pitchFamily="34" charset="-120"/>
                        </a:rPr>
                        <a:t>教師不易觀察個別學生學習情況</a:t>
                      </a:r>
                      <a:endParaRPr lang="en-US" altLang="zh-TW" dirty="0" smtClean="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3888617532"/>
                  </a:ext>
                </a:extLst>
              </a:tr>
            </a:tbl>
          </a:graphicData>
        </a:graphic>
      </p:graphicFrame>
      <p:pic>
        <p:nvPicPr>
          <p:cNvPr id="11" name="圖片 10"/>
          <p:cNvPicPr>
            <a:picLocks noChangeAspect="1"/>
          </p:cNvPicPr>
          <p:nvPr/>
        </p:nvPicPr>
        <p:blipFill>
          <a:blip r:embed="rId6" cstate="hqprint">
            <a:extLst>
              <a:ext uri="{BEBA8EAE-BF5A-486C-A8C5-ECC9F3942E4B}">
                <a14:imgProps xmlns:a14="http://schemas.microsoft.com/office/drawing/2010/main">
                  <a14:imgLayer r:embed="rId7">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6543526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53" presetClass="entr" presetSubtype="16"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92562" y="2413071"/>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2</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系統主要功能介紹</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189024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平臺概念圖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7</a:t>
            </a:fld>
            <a:endParaRPr lang="zh-CN" altLang="en-US"/>
          </a:p>
        </p:txBody>
      </p:sp>
      <p:pic>
        <p:nvPicPr>
          <p:cNvPr id="4" name="圖片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101176" y="1359626"/>
            <a:ext cx="7989649" cy="4878613"/>
          </a:xfrm>
          <a:prstGeom prst="rect">
            <a:avLst/>
          </a:prstGeom>
        </p:spPr>
      </p:pic>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8337253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功能架構圖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8</a:t>
            </a:fld>
            <a:endParaRPr lang="zh-CN" altLang="en-US"/>
          </a:p>
        </p:txBody>
      </p:sp>
      <p:pic>
        <p:nvPicPr>
          <p:cNvPr id="4" name="圖片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641339" y="1079651"/>
            <a:ext cx="8909322" cy="5457455"/>
          </a:xfrm>
          <a:prstGeom prst="rect">
            <a:avLst/>
          </a:prstGeom>
        </p:spPr>
      </p:pic>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19680727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功能說明</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9</a:t>
            </a:fld>
            <a:endParaRPr lang="zh-CN" altLang="en-US"/>
          </a:p>
        </p:txBody>
      </p:sp>
      <p:pic>
        <p:nvPicPr>
          <p:cNvPr id="8" name="圖片 7"/>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aphicFrame>
        <p:nvGraphicFramePr>
          <p:cNvPr id="4" name="表格 3"/>
          <p:cNvGraphicFramePr>
            <a:graphicFrameLocks noGrp="1"/>
          </p:cNvGraphicFramePr>
          <p:nvPr>
            <p:extLst>
              <p:ext uri="{D42A27DB-BD31-4B8C-83A1-F6EECF244321}">
                <p14:modId xmlns:p14="http://schemas.microsoft.com/office/powerpoint/2010/main" val="2816363836"/>
              </p:ext>
            </p:extLst>
          </p:nvPr>
        </p:nvGraphicFramePr>
        <p:xfrm>
          <a:off x="571893" y="933452"/>
          <a:ext cx="11048215" cy="5501655"/>
        </p:xfrm>
        <a:graphic>
          <a:graphicData uri="http://schemas.openxmlformats.org/drawingml/2006/table">
            <a:tbl>
              <a:tblPr firstRow="1" firstCol="1" bandRow="1">
                <a:tableStyleId>{5C22544A-7EE6-4342-B048-85BDC9FD1C3A}</a:tableStyleId>
              </a:tblPr>
              <a:tblGrid>
                <a:gridCol w="1483150">
                  <a:extLst>
                    <a:ext uri="{9D8B030D-6E8A-4147-A177-3AD203B41FA5}">
                      <a16:colId xmlns:a16="http://schemas.microsoft.com/office/drawing/2014/main" val="3594722267"/>
                    </a:ext>
                  </a:extLst>
                </a:gridCol>
                <a:gridCol w="2234153">
                  <a:extLst>
                    <a:ext uri="{9D8B030D-6E8A-4147-A177-3AD203B41FA5}">
                      <a16:colId xmlns:a16="http://schemas.microsoft.com/office/drawing/2014/main" val="338081835"/>
                    </a:ext>
                  </a:extLst>
                </a:gridCol>
                <a:gridCol w="7330912">
                  <a:extLst>
                    <a:ext uri="{9D8B030D-6E8A-4147-A177-3AD203B41FA5}">
                      <a16:colId xmlns:a16="http://schemas.microsoft.com/office/drawing/2014/main" val="2259803853"/>
                    </a:ext>
                  </a:extLst>
                </a:gridCol>
              </a:tblGrid>
              <a:tr h="381759">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功能項目</a:t>
                      </a:r>
                      <a:endParaRPr 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功能項目動作</a:t>
                      </a:r>
                      <a:endParaRPr 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說明</a:t>
                      </a:r>
                      <a:endParaRPr 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941201519"/>
                  </a:ext>
                </a:extLst>
              </a:tr>
              <a:tr h="396147">
                <a:tc rowSpan="4">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管理帳號</a:t>
                      </a:r>
                      <a:endParaRPr 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註冊帳號</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訪客可於註冊畫面填寫個人資料</a:t>
                      </a:r>
                      <a:r>
                        <a:rPr lang="en-US" sz="1600" kern="100" dirty="0">
                          <a:effectLst/>
                          <a:latin typeface="微軟正黑體" panose="020B0604030504040204" pitchFamily="34" charset="-120"/>
                          <a:ea typeface="微軟正黑體" panose="020B0604030504040204" pitchFamily="34" charset="-120"/>
                        </a:rPr>
                        <a:t> (</a:t>
                      </a:r>
                      <a:r>
                        <a:rPr lang="zh-TW" sz="1600" kern="100" dirty="0">
                          <a:effectLst/>
                          <a:latin typeface="微軟正黑體" panose="020B0604030504040204" pitchFamily="34" charset="-120"/>
                          <a:ea typeface="微軟正黑體" panose="020B0604030504040204" pitchFamily="34" charset="-120"/>
                        </a:rPr>
                        <a:t>姓名、信箱、帳號、密碼</a:t>
                      </a:r>
                      <a:r>
                        <a:rPr lang="en-US" sz="1600" kern="100" dirty="0">
                          <a:effectLst/>
                          <a:latin typeface="微軟正黑體" panose="020B0604030504040204" pitchFamily="34" charset="-120"/>
                          <a:ea typeface="微軟正黑體" panose="020B0604030504040204" pitchFamily="34" charset="-120"/>
                        </a:rPr>
                        <a:t>) </a:t>
                      </a:r>
                      <a:r>
                        <a:rPr lang="zh-TW" sz="1600" kern="100" dirty="0">
                          <a:effectLst/>
                          <a:latin typeface="微軟正黑體" panose="020B0604030504040204" pitchFamily="34" charset="-120"/>
                          <a:ea typeface="微軟正黑體" panose="020B0604030504040204" pitchFamily="34" charset="-120"/>
                        </a:rPr>
                        <a:t>來註冊成為會員。</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989878362"/>
                  </a:ext>
                </a:extLst>
              </a:tr>
              <a:tr h="396147">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登入平臺</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訪客可於登入畫面輸入帳號與密碼後登入本平臺。</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702233230"/>
                  </a:ext>
                </a:extLst>
              </a:tr>
              <a:tr h="467991">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編輯個人資料</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會員有自己的個人資料畫面，可以編寫一些基本的個人資料，讓有選修課程的教師和學生可了解自己。</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4125074916"/>
                  </a:ext>
                </a:extLst>
              </a:tr>
              <a:tr h="467991">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查看個人資料</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會員可查看同課程中所有學生的個人資料，讓有選修課程的教師和學生可以了解彼此。</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755418499"/>
                  </a:ext>
                </a:extLst>
              </a:tr>
              <a:tr h="396147">
                <a:tc rowSpan="8">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管理課程</a:t>
                      </a:r>
                      <a:endParaRPr 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建立課程</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教師在登入系統後可於本平臺建立課程，此時課程狀態為未上架。</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291427328"/>
                  </a:ext>
                </a:extLst>
              </a:tr>
              <a:tr h="467991">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編輯課程</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教師在登入系統後可對其開授的課程進行編輯課程資料</a:t>
                      </a:r>
                      <a:r>
                        <a:rPr lang="en-US" sz="1600" kern="100" dirty="0">
                          <a:effectLst/>
                          <a:latin typeface="微軟正黑體" panose="020B0604030504040204" pitchFamily="34" charset="-120"/>
                          <a:ea typeface="微軟正黑體" panose="020B0604030504040204" pitchFamily="34" charset="-120"/>
                        </a:rPr>
                        <a:t>(</a:t>
                      </a:r>
                      <a:r>
                        <a:rPr lang="zh-TW" sz="1600" kern="100" dirty="0">
                          <a:effectLst/>
                          <a:latin typeface="微軟正黑體" panose="020B0604030504040204" pitchFamily="34" charset="-120"/>
                          <a:ea typeface="微軟正黑體" panose="020B0604030504040204" pitchFamily="34" charset="-120"/>
                        </a:rPr>
                        <a:t>課程名稱、課程說明、課程學分數、上課教室、上課時間、課程封面</a:t>
                      </a:r>
                      <a:r>
                        <a:rPr lang="en-US" sz="1600" kern="100" dirty="0">
                          <a:effectLst/>
                          <a:latin typeface="微軟正黑體" panose="020B0604030504040204" pitchFamily="34" charset="-120"/>
                          <a:ea typeface="微軟正黑體" panose="020B0604030504040204" pitchFamily="34" charset="-120"/>
                        </a:rPr>
                        <a:t>)</a:t>
                      </a:r>
                      <a:r>
                        <a:rPr lang="zh-TW" sz="1600" kern="100" dirty="0">
                          <a:effectLst/>
                          <a:latin typeface="微軟正黑體" panose="020B0604030504040204" pitchFamily="34" charset="-120"/>
                          <a:ea typeface="微軟正黑體" panose="020B0604030504040204" pitchFamily="34" charset="-120"/>
                        </a:rPr>
                        <a:t>。</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184078023"/>
                  </a:ext>
                </a:extLst>
              </a:tr>
              <a:tr h="396147">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上架課程</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教師在登入系統後可對其開授的課程進行上架課程。</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418485185"/>
                  </a:ext>
                </a:extLst>
              </a:tr>
              <a:tr h="467991">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查看課程</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教師在登入系統後可查看自己已開授的課程或平臺上任何課程。學生在登入系統後可查看自己已選修的課程或平臺上任何課程。</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463698304"/>
                  </a:ext>
                </a:extLst>
              </a:tr>
              <a:tr h="396147">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搜尋課程</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會員在登入系統後可依照關鍵字或課程名稱對平臺內課程進行搜尋。</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779694454"/>
                  </a:ext>
                </a:extLst>
              </a:tr>
              <a:tr h="396147">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刪除課程</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教師在登入系統後可對其開授的課程進行刪除課程的動作。</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186922024"/>
                  </a:ext>
                </a:extLst>
              </a:tr>
              <a:tr h="396147">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選修課程</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學生在登入系統後可選修平臺內已上架之課程。</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006623287"/>
                  </a:ext>
                </a:extLst>
              </a:tr>
              <a:tr h="396147">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退選課程</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學生在登入系統後可退選自己已選修之課程。</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364625274"/>
                  </a:ext>
                </a:extLst>
              </a:tr>
            </a:tbl>
          </a:graphicData>
        </a:graphic>
      </p:graphicFrame>
    </p:spTree>
    <p:extLst>
      <p:ext uri="{BB962C8B-B14F-4D97-AF65-F5344CB8AC3E}">
        <p14:creationId xmlns:p14="http://schemas.microsoft.com/office/powerpoint/2010/main" val="8034636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AAAAAAAAAAAAAAAAA）">
  <a:themeElements>
    <a:clrScheme name="自定义 91">
      <a:dk1>
        <a:sysClr val="windowText" lastClr="000000"/>
      </a:dk1>
      <a:lt1>
        <a:sysClr val="window" lastClr="FFFFFF"/>
      </a:lt1>
      <a:dk2>
        <a:srgbClr val="44546A"/>
      </a:dk2>
      <a:lt2>
        <a:srgbClr val="E7E6E6"/>
      </a:lt2>
      <a:accent1>
        <a:srgbClr val="504D47"/>
      </a:accent1>
      <a:accent2>
        <a:srgbClr val="504D47"/>
      </a:accent2>
      <a:accent3>
        <a:srgbClr val="504D47"/>
      </a:accent3>
      <a:accent4>
        <a:srgbClr val="504D47"/>
      </a:accent4>
      <a:accent5>
        <a:srgbClr val="504D47"/>
      </a:accent5>
      <a:accent6>
        <a:srgbClr val="504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2627</TotalTime>
  <Words>2290</Words>
  <Application>Microsoft Office PowerPoint</Application>
  <PresentationFormat>寬螢幕</PresentationFormat>
  <Paragraphs>443</Paragraphs>
  <Slides>35</Slides>
  <Notes>33</Notes>
  <HiddenSlides>0</HiddenSlides>
  <MMClips>0</MMClips>
  <ScaleCrop>false</ScaleCrop>
  <HeadingPairs>
    <vt:vector size="8" baseType="variant">
      <vt:variant>
        <vt:lpstr>使用字型</vt:lpstr>
      </vt:variant>
      <vt:variant>
        <vt:i4>11</vt:i4>
      </vt:variant>
      <vt:variant>
        <vt:lpstr>佈景主題</vt:lpstr>
      </vt:variant>
      <vt:variant>
        <vt:i4>1</vt:i4>
      </vt:variant>
      <vt:variant>
        <vt:lpstr>內嵌 OLE 伺服程式</vt:lpstr>
      </vt:variant>
      <vt:variant>
        <vt:i4>1</vt:i4>
      </vt:variant>
      <vt:variant>
        <vt:lpstr>投影片標題</vt:lpstr>
      </vt:variant>
      <vt:variant>
        <vt:i4>35</vt:i4>
      </vt:variant>
    </vt:vector>
  </HeadingPairs>
  <TitlesOfParts>
    <vt:vector size="48" baseType="lpstr">
      <vt:lpstr>等线</vt:lpstr>
      <vt:lpstr>等线 Light</vt:lpstr>
      <vt:lpstr>微软雅黑</vt:lpstr>
      <vt:lpstr>Source Han Serif SC</vt:lpstr>
      <vt:lpstr>微軟正黑體</vt:lpstr>
      <vt:lpstr>新細明體</vt:lpstr>
      <vt:lpstr>Arial</vt:lpstr>
      <vt:lpstr>Calibri</vt:lpstr>
      <vt:lpstr>Cambria Math</vt:lpstr>
      <vt:lpstr>Times New Roman</vt:lpstr>
      <vt:lpstr>Wingdings</vt:lpstr>
      <vt:lpstr>AAAAAAAAAAAAAAAAAA）</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許 百加</cp:lastModifiedBy>
  <cp:revision>149</cp:revision>
  <dcterms:created xsi:type="dcterms:W3CDTF">2019-01-17T09:32:26Z</dcterms:created>
  <dcterms:modified xsi:type="dcterms:W3CDTF">2019-06-13T17:44:14Z</dcterms:modified>
</cp:coreProperties>
</file>